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7" r:id="rId2"/>
    <p:sldId id="384"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288" r:id="rId33"/>
    <p:sldId id="289" r:id="rId34"/>
    <p:sldId id="290" r:id="rId35"/>
    <p:sldId id="291" r:id="rId36"/>
    <p:sldId id="292" r:id="rId37"/>
    <p:sldId id="293" r:id="rId38"/>
    <p:sldId id="294" r:id="rId39"/>
    <p:sldId id="295" r:id="rId40"/>
    <p:sldId id="297" r:id="rId41"/>
    <p:sldId id="298"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8" r:id="rId55"/>
    <p:sldId id="315" r:id="rId56"/>
    <p:sldId id="317" r:id="rId57"/>
    <p:sldId id="320"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45" r:id="rId76"/>
    <p:sldId id="346" r:id="rId77"/>
    <p:sldId id="347"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414"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0000CC"/>
  </p:clrMru>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36" autoAdjust="0"/>
    <p:restoredTop sz="94660"/>
  </p:normalViewPr>
  <p:slideViewPr>
    <p:cSldViewPr>
      <p:cViewPr varScale="1">
        <p:scale>
          <a:sx n="68" d="100"/>
          <a:sy n="68" d="100"/>
        </p:scale>
        <p:origin x="-142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1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2E298A1D-BEBC-4359-8113-C546F2F4E7E0}" type="datetimeFigureOut">
              <a:rPr lang="en-US"/>
              <a:pPr>
                <a:defRPr/>
              </a:pPr>
              <a:t>10/5/2021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8B9C1043-124E-411F-BE5B-3B9579D5946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E6875B0-AEF2-4C7B-BE45-CB94F49E390C}" type="datetime1">
              <a:rPr lang="en-US"/>
              <a:pPr>
                <a:defRPr/>
              </a:pPr>
              <a:t>10/5/2021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9C7BD1A-8DB5-4498-B74B-EE678F9F95D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25445AE-C4C8-4193-8DC2-9D43379B1FA2}" type="datetime1">
              <a:rPr lang="en-US"/>
              <a:pPr>
                <a:defRPr/>
              </a:pPr>
              <a:t>10/5/2021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D6CF83-E664-443B-AF2C-28B9E1E9704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4944F4B-C145-44CC-82FA-3557C55D94EC}" type="datetime1">
              <a:rPr lang="en-US"/>
              <a:pPr>
                <a:defRPr/>
              </a:pPr>
              <a:t>10/5/2021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92F5DE-2262-43D6-9072-73F8984538B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91507E6-CF18-4E60-8815-3273C9E519CB}" type="datetime1">
              <a:rPr lang="en-US"/>
              <a:pPr>
                <a:defRPr/>
              </a:pPr>
              <a:t>10/5/2021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17AD88-488B-43CF-9BA2-E3218309380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A1356EB-E6A0-4CBE-89BA-CDAC1531DD6B}" type="datetime1">
              <a:rPr lang="en-US"/>
              <a:pPr>
                <a:defRPr/>
              </a:pPr>
              <a:t>10/5/2021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A3F583-9E3C-4B8E-A8CB-0AE2D9FC143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5CBBBCE-E6E9-4679-B44F-04901D84E265}" type="datetime1">
              <a:rPr lang="en-US"/>
              <a:pPr>
                <a:defRPr/>
              </a:pPr>
              <a:t>10/5/2021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165AFBE-4F5F-4E86-889C-0B87C33DE5E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F1E345C-40E1-42A4-A63A-88642FAC3B21}" type="datetime1">
              <a:rPr lang="en-US"/>
              <a:pPr>
                <a:defRPr/>
              </a:pPr>
              <a:t>10/5/2021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E6743C2-4A7D-4DB0-84C0-CC8AAC5B4E1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9004DC5-7343-4CED-BF69-8BB3B281A7F6}" type="datetime1">
              <a:rPr lang="en-US"/>
              <a:pPr>
                <a:defRPr/>
              </a:pPr>
              <a:t>10/5/2021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0FCCEC3-2E15-481F-8953-685E848AA5F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5826A8C-F294-48C4-8B80-C5D8926D0AC0}" type="datetime1">
              <a:rPr lang="en-US"/>
              <a:pPr>
                <a:defRPr/>
              </a:pPr>
              <a:t>10/5/2021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5060A46-5AF8-44EC-AEEF-B9B2CF474D6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E1FD06-F843-4C7F-9F55-C61BD35ADEC6}" type="datetime1">
              <a:rPr lang="en-US"/>
              <a:pPr>
                <a:defRPr/>
              </a:pPr>
              <a:t>10/5/2021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022FB2-FC66-42E0-A49F-D1D74289DE5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296430E-20C3-4945-9EB9-161F20DDBFB0}" type="datetime1">
              <a:rPr lang="en-US"/>
              <a:pPr>
                <a:defRPr/>
              </a:pPr>
              <a:t>10/5/2021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5EA90E-B981-42BD-9765-FD7DA90E17A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FEE8F9CB-7F7D-4BBB-AEE2-8B4BF0EA56B7}" type="datetime1">
              <a:rPr lang="en-US"/>
              <a:pPr>
                <a:defRPr/>
              </a:pPr>
              <a:t>10/5/2021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FD0550F-07DD-4844-8DA4-124786A55142}" type="slidenum">
              <a:rPr lang="en-US"/>
              <a:pPr>
                <a:defRPr/>
              </a:pPr>
              <a:t>‹#›</a:t>
            </a:fld>
            <a:endParaRPr lang="en-US"/>
          </a:p>
        </p:txBody>
      </p:sp>
      <p:sp>
        <p:nvSpPr>
          <p:cNvPr id="7" name="Rectangle 6"/>
          <p:cNvSpPr/>
          <p:nvPr userDrawn="1"/>
        </p:nvSpPr>
        <p:spPr>
          <a:xfrm>
            <a:off x="0" y="0"/>
            <a:ext cx="1066800" cy="990600"/>
          </a:xfrm>
          <a:prstGeom prst="rect">
            <a:avLst/>
          </a:prstGeom>
          <a:blipFill>
            <a:blip r:embed="rId1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descr="C:\Users\online.VIRTUAL\Downloads\images.png"/>
          <p:cNvPicPr>
            <a:picLocks noChangeAspect="1" noChangeArrowheads="1"/>
          </p:cNvPicPr>
          <p:nvPr/>
        </p:nvPicPr>
        <p:blipFill>
          <a:blip r:embed="rId2"/>
          <a:srcRect/>
          <a:stretch>
            <a:fillRect/>
          </a:stretch>
        </p:blipFill>
        <p:spPr bwMode="auto">
          <a:xfrm>
            <a:off x="0" y="5357813"/>
            <a:ext cx="2000250" cy="1500187"/>
          </a:xfrm>
          <a:prstGeom prst="rect">
            <a:avLst/>
          </a:prstGeom>
          <a:noFill/>
          <a:ln w="9525">
            <a:noFill/>
            <a:miter lim="800000"/>
            <a:headEnd/>
            <a:tailEnd/>
          </a:ln>
        </p:spPr>
      </p:pic>
      <p:sp>
        <p:nvSpPr>
          <p:cNvPr id="2051" name="TextBox 8"/>
          <p:cNvSpPr txBox="1">
            <a:spLocks noChangeArrowheads="1"/>
          </p:cNvSpPr>
          <p:nvPr/>
        </p:nvSpPr>
        <p:spPr bwMode="auto">
          <a:xfrm>
            <a:off x="228600" y="762000"/>
            <a:ext cx="8531225" cy="800100"/>
          </a:xfrm>
          <a:prstGeom prst="rect">
            <a:avLst/>
          </a:prstGeom>
          <a:noFill/>
          <a:ln w="9525">
            <a:noFill/>
            <a:miter lim="800000"/>
            <a:headEnd/>
            <a:tailEnd/>
          </a:ln>
        </p:spPr>
        <p:txBody>
          <a:bodyPr wrap="none">
            <a:spAutoFit/>
          </a:bodyPr>
          <a:lstStyle/>
          <a:p>
            <a:r>
              <a:rPr lang="en-US" sz="2800" b="1">
                <a:solidFill>
                  <a:srgbClr val="0070C0"/>
                </a:solidFill>
                <a:latin typeface="Calibri" pitchFamily="34" charset="0"/>
              </a:rPr>
              <a:t>PRINCIPLES OF MANAGEMENT &amp; PROFESSIONAL ETHICS</a:t>
            </a:r>
            <a:endParaRPr lang="en-US" sz="1400" b="1">
              <a:solidFill>
                <a:srgbClr val="7030A0"/>
              </a:solidFill>
              <a:latin typeface="Calibri" pitchFamily="34" charset="0"/>
            </a:endParaRPr>
          </a:p>
          <a:p>
            <a:endParaRPr lang="en-US" b="1">
              <a:solidFill>
                <a:srgbClr val="0070C0"/>
              </a:solidFill>
              <a:latin typeface="Calibri" pitchFamily="34" charset="0"/>
            </a:endParaRPr>
          </a:p>
        </p:txBody>
      </p:sp>
      <p:sp>
        <p:nvSpPr>
          <p:cNvPr id="2052" name="TextBox 9"/>
          <p:cNvSpPr txBox="1">
            <a:spLocks noChangeArrowheads="1"/>
          </p:cNvSpPr>
          <p:nvPr/>
        </p:nvSpPr>
        <p:spPr bwMode="auto">
          <a:xfrm>
            <a:off x="2357438" y="1524000"/>
            <a:ext cx="4035425" cy="523875"/>
          </a:xfrm>
          <a:prstGeom prst="rect">
            <a:avLst/>
          </a:prstGeom>
          <a:noFill/>
          <a:ln w="9525">
            <a:noFill/>
            <a:miter lim="800000"/>
            <a:headEnd/>
            <a:tailEnd/>
          </a:ln>
        </p:spPr>
        <p:txBody>
          <a:bodyPr wrap="none">
            <a:spAutoFit/>
          </a:bodyPr>
          <a:lstStyle/>
          <a:p>
            <a:r>
              <a:rPr lang="en-US" sz="2800" b="1">
                <a:solidFill>
                  <a:srgbClr val="7030A0"/>
                </a:solidFill>
                <a:latin typeface="Calibri" pitchFamily="34" charset="0"/>
              </a:rPr>
              <a:t>SUBJECT CODE  - SBA1101</a:t>
            </a:r>
            <a:endParaRPr lang="en-US">
              <a:latin typeface="Calibri" pitchFamily="34" charset="0"/>
            </a:endParaRPr>
          </a:p>
        </p:txBody>
      </p:sp>
      <p:sp>
        <p:nvSpPr>
          <p:cNvPr id="2053" name="TextBox 7"/>
          <p:cNvSpPr txBox="1">
            <a:spLocks noChangeArrowheads="1"/>
          </p:cNvSpPr>
          <p:nvPr/>
        </p:nvSpPr>
        <p:spPr bwMode="auto">
          <a:xfrm>
            <a:off x="228600" y="4114800"/>
            <a:ext cx="1511300" cy="523875"/>
          </a:xfrm>
          <a:prstGeom prst="rect">
            <a:avLst/>
          </a:prstGeom>
          <a:noFill/>
          <a:ln w="9525">
            <a:noFill/>
            <a:miter lim="800000"/>
            <a:headEnd/>
            <a:tailEnd/>
          </a:ln>
        </p:spPr>
        <p:txBody>
          <a:bodyPr wrap="none">
            <a:spAutoFit/>
          </a:bodyPr>
          <a:lstStyle/>
          <a:p>
            <a:r>
              <a:rPr lang="en-US" sz="2800" b="1">
                <a:solidFill>
                  <a:srgbClr val="0070C0"/>
                </a:solidFill>
                <a:latin typeface="Calibri" pitchFamily="34" charset="0"/>
              </a:rPr>
              <a:t>UNIT - IV</a:t>
            </a:r>
            <a:endParaRPr lang="en-US" b="1">
              <a:solidFill>
                <a:srgbClr val="0070C0"/>
              </a:solidFill>
              <a:latin typeface="Calibri" pitchFamily="34" charset="0"/>
            </a:endParaRPr>
          </a:p>
        </p:txBody>
      </p:sp>
      <p:pic>
        <p:nvPicPr>
          <p:cNvPr id="2054" name="Picture 2" descr="D:\New folder\download (8).jpg"/>
          <p:cNvPicPr>
            <a:picLocks noChangeAspect="1" noChangeArrowheads="1"/>
          </p:cNvPicPr>
          <p:nvPr/>
        </p:nvPicPr>
        <p:blipFill>
          <a:blip r:embed="rId3"/>
          <a:srcRect/>
          <a:stretch>
            <a:fillRect/>
          </a:stretch>
        </p:blipFill>
        <p:spPr bwMode="auto">
          <a:xfrm>
            <a:off x="2133600" y="2505075"/>
            <a:ext cx="7010400" cy="435292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8478B0DD-CC17-4941-BE4A-93929F6E9232}"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11267" name="Rectangle 2"/>
          <p:cNvSpPr>
            <a:spLocks noChangeArrowheads="1"/>
          </p:cNvSpPr>
          <p:nvPr/>
        </p:nvSpPr>
        <p:spPr bwMode="auto">
          <a:xfrm>
            <a:off x="0" y="1689100"/>
            <a:ext cx="9144000" cy="3754438"/>
          </a:xfrm>
          <a:prstGeom prst="rect">
            <a:avLst/>
          </a:prstGeom>
          <a:noFill/>
          <a:ln w="9525">
            <a:noFill/>
            <a:miter lim="800000"/>
            <a:headEnd/>
            <a:tailEnd/>
          </a:ln>
        </p:spPr>
        <p:txBody>
          <a:bodyPr>
            <a:spAutoFit/>
          </a:bodyPr>
          <a:lstStyle/>
          <a:p>
            <a:pPr algn="just">
              <a:buFont typeface="Arial" charset="0"/>
              <a:buChar char="•"/>
            </a:pPr>
            <a:r>
              <a:rPr lang="en-US" sz="2000" b="1"/>
              <a:t>Formal Communication</a:t>
            </a:r>
            <a:r>
              <a:rPr lang="en-US" sz="2000"/>
              <a:t>: it follows in a formal manner. It follows the hierarchy. Information that officially reaches an employee is known as formal com. For example: policy manuals, orders, circulars, notices etc.</a:t>
            </a:r>
          </a:p>
          <a:p>
            <a:pPr algn="just">
              <a:buFont typeface="Arial" charset="0"/>
              <a:buChar char="•"/>
            </a:pPr>
            <a:r>
              <a:rPr lang="en-US" sz="2000" b="1"/>
              <a:t>Features:</a:t>
            </a:r>
            <a:endParaRPr lang="en-US" sz="2000"/>
          </a:p>
          <a:p>
            <a:pPr algn="just">
              <a:buFont typeface="Arial" charset="0"/>
              <a:buChar char="•"/>
            </a:pPr>
            <a:r>
              <a:rPr lang="en-US" sz="2000"/>
              <a:t>-This information is always authentic. -Always written form</a:t>
            </a:r>
          </a:p>
          <a:p>
            <a:pPr algn="just">
              <a:buFont typeface="Arial" charset="0"/>
              <a:buChar char="•"/>
            </a:pPr>
            <a:r>
              <a:rPr lang="en-US" sz="2000"/>
              <a:t>-Proof of receiving the information is obtained</a:t>
            </a:r>
          </a:p>
          <a:p>
            <a:pPr algn="just">
              <a:buFont typeface="Arial" charset="0"/>
              <a:buChar char="•"/>
            </a:pPr>
            <a:r>
              <a:rPr lang="en-US" sz="2000" b="1"/>
              <a:t>Advantages:</a:t>
            </a:r>
            <a:endParaRPr lang="en-US" sz="2000"/>
          </a:p>
          <a:p>
            <a:pPr algn="just">
              <a:buFont typeface="Arial" charset="0"/>
              <a:buChar char="•"/>
            </a:pPr>
            <a:r>
              <a:rPr lang="en-US" sz="2000"/>
              <a:t>-It is official and reliable,-It is proper and systematic</a:t>
            </a:r>
          </a:p>
          <a:p>
            <a:pPr algn="just">
              <a:buFont typeface="Arial" charset="0"/>
              <a:buChar char="•"/>
            </a:pPr>
            <a:r>
              <a:rPr lang="en-US" sz="2000"/>
              <a:t>-It serves as a evidence in future,-It fires responsibilities to the sender and receiver</a:t>
            </a:r>
          </a:p>
          <a:p>
            <a:pPr algn="just">
              <a:buFont typeface="Arial" charset="0"/>
              <a:buChar char="•"/>
            </a:pPr>
            <a:r>
              <a:rPr lang="en-US" sz="2000" b="1"/>
              <a:t>Disadvantages:</a:t>
            </a:r>
            <a:endParaRPr lang="en-US" sz="2000"/>
          </a:p>
          <a:p>
            <a:pPr algn="just">
              <a:buFont typeface="Arial" charset="0"/>
              <a:buChar char="•"/>
            </a:pPr>
            <a:r>
              <a:rPr lang="en-US" sz="2000"/>
              <a:t>-It is very slow, reaches person to person, takes more time</a:t>
            </a:r>
          </a:p>
          <a:p>
            <a:pPr algn="just">
              <a:buFont typeface="Arial" charset="0"/>
              <a:buChar char="•"/>
            </a:pPr>
            <a:r>
              <a:rPr lang="en-US" sz="2000"/>
              <a:t>-It takes lot of time to prepare, to be typed and signed by concerned persons.</a:t>
            </a:r>
          </a:p>
        </p:txBody>
      </p:sp>
      <p:sp>
        <p:nvSpPr>
          <p:cNvPr id="11268" name="TextBox 3"/>
          <p:cNvSpPr txBox="1">
            <a:spLocks noChangeArrowheads="1"/>
          </p:cNvSpPr>
          <p:nvPr/>
        </p:nvSpPr>
        <p:spPr bwMode="auto">
          <a:xfrm>
            <a:off x="2362200" y="228600"/>
            <a:ext cx="4411663" cy="523875"/>
          </a:xfrm>
          <a:prstGeom prst="rect">
            <a:avLst/>
          </a:prstGeom>
          <a:noFill/>
          <a:ln w="9525">
            <a:noFill/>
            <a:miter lim="800000"/>
            <a:headEnd/>
            <a:tailEnd/>
          </a:ln>
        </p:spPr>
        <p:txBody>
          <a:bodyPr wrap="none">
            <a:spAutoFit/>
          </a:bodyPr>
          <a:lstStyle/>
          <a:p>
            <a:r>
              <a:rPr lang="en-US" sz="2800" b="1"/>
              <a:t>TYPES OF COMMUNICATION</a:t>
            </a:r>
            <a:endParaRPr lang="en-US" b="1"/>
          </a:p>
        </p:txBody>
      </p:sp>
      <p:sp>
        <p:nvSpPr>
          <p:cNvPr id="5" name="Slide Number Placeholder 4"/>
          <p:cNvSpPr>
            <a:spLocks noGrp="1"/>
          </p:cNvSpPr>
          <p:nvPr>
            <p:ph type="sldNum" sz="quarter" idx="12"/>
          </p:nvPr>
        </p:nvSpPr>
        <p:spPr/>
        <p:txBody>
          <a:bodyPr/>
          <a:lstStyle/>
          <a:p>
            <a:pPr>
              <a:defRPr/>
            </a:pPr>
            <a:fld id="{0C930408-F6B2-4487-BAC8-BEE7766E3CA7}" type="slidenum">
              <a:rPr lang="en-US" smtClean="0"/>
              <a:pPr>
                <a:defRPr/>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762000" y="1524000"/>
            <a:ext cx="7772400" cy="4894263"/>
          </a:xfrm>
          <a:prstGeom prst="rect">
            <a:avLst/>
          </a:prstGeom>
          <a:noFill/>
          <a:ln w="9525">
            <a:noFill/>
            <a:miter lim="800000"/>
            <a:headEnd/>
            <a:tailEnd/>
          </a:ln>
        </p:spPr>
        <p:txBody>
          <a:bodyPr>
            <a:spAutoFit/>
          </a:bodyPr>
          <a:lstStyle/>
          <a:p>
            <a:pPr marL="457200" indent="-457200" algn="just">
              <a:buFontTx/>
              <a:buAutoNum type="arabicPeriod" startAt="3"/>
            </a:pPr>
            <a:r>
              <a:rPr lang="en-US" sz="2400" b="1">
                <a:latin typeface="Times New Roman" pitchFamily="18" charset="0"/>
                <a:cs typeface="Times New Roman" pitchFamily="18" charset="0"/>
              </a:rPr>
              <a:t>LOW MEMBERSHIP: </a:t>
            </a:r>
          </a:p>
          <a:p>
            <a:pPr lvl="1" algn="just">
              <a:buFont typeface="Arial" charset="0"/>
              <a:buChar char="•"/>
            </a:pPr>
            <a:r>
              <a:rPr lang="en-US" sz="2400">
                <a:latin typeface="Times New Roman" pitchFamily="18" charset="0"/>
                <a:cs typeface="Times New Roman" pitchFamily="18" charset="0"/>
              </a:rPr>
              <a:t>Unions have low membership because many employees are not willing to join unions although they are ready to enjoy the benefits arising out of the union actions. </a:t>
            </a:r>
          </a:p>
          <a:p>
            <a:pPr lvl="1" algn="just">
              <a:buFont typeface="Arial" charset="0"/>
              <a:buChar char="•"/>
            </a:pPr>
            <a:r>
              <a:rPr lang="en-US" sz="2400">
                <a:latin typeface="Times New Roman" pitchFamily="18" charset="0"/>
                <a:cs typeface="Times New Roman" pitchFamily="18" charset="0"/>
              </a:rPr>
              <a:t>They hesitate to join because of the fear that if they participate the strike they may have a pay cut or punishment.</a:t>
            </a:r>
          </a:p>
          <a:p>
            <a:pPr marL="457200" indent="-457200" algn="just">
              <a:buFontTx/>
              <a:buAutoNum type="arabicPeriod" startAt="3"/>
            </a:pPr>
            <a:r>
              <a:rPr lang="en-US" sz="2400" b="1">
                <a:latin typeface="Times New Roman" pitchFamily="18" charset="0"/>
                <a:cs typeface="Times New Roman" pitchFamily="18" charset="0"/>
              </a:rPr>
              <a:t>POOR FINANCIAL POSITION: </a:t>
            </a:r>
          </a:p>
          <a:p>
            <a:pPr lvl="1" algn="just">
              <a:buFont typeface="Arial" charset="0"/>
              <a:buChar char="•"/>
            </a:pPr>
            <a:r>
              <a:rPr lang="en-US" sz="2400">
                <a:latin typeface="Times New Roman" pitchFamily="18" charset="0"/>
                <a:cs typeface="Times New Roman" pitchFamily="18" charset="0"/>
              </a:rPr>
              <a:t>Low membership is one of the reasons for the poor financial position of the unions. </a:t>
            </a:r>
          </a:p>
          <a:p>
            <a:pPr lvl="1" algn="just">
              <a:buFont typeface="Arial" charset="0"/>
              <a:buChar char="•"/>
            </a:pPr>
            <a:r>
              <a:rPr lang="en-US" sz="2400">
                <a:latin typeface="Times New Roman" pitchFamily="18" charset="0"/>
                <a:cs typeface="Times New Roman" pitchFamily="18" charset="0"/>
              </a:rPr>
              <a:t>The subscription payable by every member is kept low. </a:t>
            </a:r>
          </a:p>
          <a:p>
            <a:pPr lvl="1" algn="just">
              <a:buFont typeface="Arial" charset="0"/>
              <a:buChar char="•"/>
            </a:pPr>
            <a:r>
              <a:rPr lang="en-US" sz="2400">
                <a:latin typeface="Times New Roman" pitchFamily="18" charset="0"/>
                <a:cs typeface="Times New Roman" pitchFamily="18" charset="0"/>
              </a:rPr>
              <a:t>Some members may not even make a prompt payment of the small amount of subscription.</a:t>
            </a:r>
          </a:p>
        </p:txBody>
      </p:sp>
      <p:sp>
        <p:nvSpPr>
          <p:cNvPr id="3" name="Slide Number Placeholder 2"/>
          <p:cNvSpPr>
            <a:spLocks noGrp="1"/>
          </p:cNvSpPr>
          <p:nvPr>
            <p:ph type="sldNum" sz="quarter" idx="12"/>
          </p:nvPr>
        </p:nvSpPr>
        <p:spPr/>
        <p:txBody>
          <a:bodyPr/>
          <a:lstStyle/>
          <a:p>
            <a:pPr>
              <a:defRPr/>
            </a:pPr>
            <a:fld id="{EE905D6D-C6B1-4061-BC13-7AF7B0C65E1D}" type="slidenum">
              <a:rPr lang="en-US" smtClean="0"/>
              <a:pPr>
                <a:defRPr/>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0" y="1524000"/>
            <a:ext cx="8153400" cy="4246563"/>
          </a:xfrm>
          <a:prstGeom prst="rect">
            <a:avLst/>
          </a:prstGeom>
          <a:noFill/>
          <a:ln w="9525">
            <a:noFill/>
            <a:miter lim="800000"/>
            <a:headEnd/>
            <a:tailEnd/>
          </a:ln>
        </p:spPr>
        <p:txBody>
          <a:bodyPr>
            <a:spAutoFit/>
          </a:bodyPr>
          <a:lstStyle/>
          <a:p>
            <a:pPr marL="457200" indent="-457200">
              <a:buFontTx/>
              <a:buAutoNum type="arabicPeriod" startAt="5"/>
            </a:pPr>
            <a:r>
              <a:rPr lang="en-US" b="1">
                <a:latin typeface="Times New Roman" pitchFamily="18" charset="0"/>
                <a:cs typeface="Times New Roman" pitchFamily="18" charset="0"/>
              </a:rPr>
              <a:t>POLITICAL CONTROL: </a:t>
            </a:r>
          </a:p>
          <a:p>
            <a:pPr marL="457200" indent="-457200"/>
            <a:endParaRPr lang="en-US" b="1">
              <a:latin typeface="Times New Roman" pitchFamily="18" charset="0"/>
              <a:cs typeface="Times New Roman" pitchFamily="18" charset="0"/>
            </a:endParaRPr>
          </a:p>
          <a:p>
            <a:pPr lvl="1" algn="just">
              <a:buFont typeface="Arial" charset="0"/>
              <a:buChar char="•"/>
            </a:pPr>
            <a:r>
              <a:rPr lang="en-US">
                <a:latin typeface="Times New Roman" pitchFamily="18" charset="0"/>
                <a:cs typeface="Times New Roman" pitchFamily="18" charset="0"/>
              </a:rPr>
              <a:t>Dependence on outside leadership who not committed to the organization. </a:t>
            </a:r>
          </a:p>
          <a:p>
            <a:pPr lvl="1" algn="just">
              <a:buFont typeface="Arial" charset="0"/>
              <a:buChar char="•"/>
            </a:pPr>
            <a:r>
              <a:rPr lang="en-US">
                <a:latin typeface="Times New Roman" pitchFamily="18" charset="0"/>
                <a:cs typeface="Times New Roman" pitchFamily="18" charset="0"/>
              </a:rPr>
              <a:t>Exploitation of trade unions and workers strength by political parties to meet their political objectives. </a:t>
            </a:r>
          </a:p>
          <a:p>
            <a:pPr lvl="1" algn="just">
              <a:buFont typeface="Arial" charset="0"/>
              <a:buChar char="•"/>
            </a:pPr>
            <a:r>
              <a:rPr lang="en-US">
                <a:latin typeface="Times New Roman" pitchFamily="18" charset="0"/>
                <a:cs typeface="Times New Roman" pitchFamily="18" charset="0"/>
              </a:rPr>
              <a:t>Multiplicity of trade union arises due to the existence of multiple political parties.</a:t>
            </a:r>
          </a:p>
          <a:p>
            <a:pPr lvl="1" algn="just"/>
            <a:endParaRPr lang="en-US">
              <a:latin typeface="Times New Roman" pitchFamily="18" charset="0"/>
              <a:cs typeface="Times New Roman" pitchFamily="18" charset="0"/>
            </a:endParaRPr>
          </a:p>
          <a:p>
            <a:pPr marL="457200" indent="-457200">
              <a:buFontTx/>
              <a:buAutoNum type="arabicPeriod" startAt="5"/>
            </a:pPr>
            <a:r>
              <a:rPr lang="en-US" b="1">
                <a:latin typeface="Times New Roman" pitchFamily="18" charset="0"/>
                <a:cs typeface="Times New Roman" pitchFamily="18" charset="0"/>
              </a:rPr>
              <a:t>INTER-UNION RIVALRY: </a:t>
            </a:r>
          </a:p>
          <a:p>
            <a:pPr marL="457200" indent="-457200">
              <a:buFontTx/>
              <a:buAutoNum type="arabicPeriod" startAt="5"/>
            </a:pPr>
            <a:endParaRPr lang="en-US" b="1">
              <a:latin typeface="Times New Roman" pitchFamily="18" charset="0"/>
              <a:cs typeface="Times New Roman" pitchFamily="18" charset="0"/>
            </a:endParaRPr>
          </a:p>
          <a:p>
            <a:pPr lvl="1" algn="just">
              <a:buFont typeface="Arial" charset="0"/>
              <a:buChar char="•"/>
            </a:pPr>
            <a:r>
              <a:rPr lang="en-US">
                <a:latin typeface="Times New Roman" pitchFamily="18" charset="0"/>
                <a:cs typeface="Times New Roman" pitchFamily="18" charset="0"/>
              </a:rPr>
              <a:t>The existence of many unions within a particular industry is called inter union rivalry.</a:t>
            </a:r>
          </a:p>
          <a:p>
            <a:pPr lvl="1" algn="just">
              <a:buFont typeface="Arial" charset="0"/>
              <a:buChar char="•"/>
            </a:pPr>
            <a:r>
              <a:rPr lang="en-US">
                <a:latin typeface="Times New Roman" pitchFamily="18" charset="0"/>
                <a:cs typeface="Times New Roman" pitchFamily="18" charset="0"/>
              </a:rPr>
              <a:t> Each union may adopt a different approach to the problem. </a:t>
            </a:r>
          </a:p>
          <a:p>
            <a:pPr lvl="1" algn="just">
              <a:buFont typeface="Arial" charset="0"/>
              <a:buChar char="•"/>
            </a:pPr>
            <a:r>
              <a:rPr lang="en-US">
                <a:latin typeface="Times New Roman" pitchFamily="18" charset="0"/>
                <a:cs typeface="Times New Roman" pitchFamily="18" charset="0"/>
              </a:rPr>
              <a:t>The inter union rivalry became a more serious problem than the actual problems of the workers</a:t>
            </a:r>
          </a:p>
        </p:txBody>
      </p:sp>
      <p:sp>
        <p:nvSpPr>
          <p:cNvPr id="3" name="Slide Number Placeholder 2"/>
          <p:cNvSpPr>
            <a:spLocks noGrp="1"/>
          </p:cNvSpPr>
          <p:nvPr>
            <p:ph type="sldNum" sz="quarter" idx="12"/>
          </p:nvPr>
        </p:nvSpPr>
        <p:spPr/>
        <p:txBody>
          <a:bodyPr/>
          <a:lstStyle/>
          <a:p>
            <a:pPr>
              <a:defRPr/>
            </a:pPr>
            <a:fld id="{71B564B2-0C1C-4DBB-9573-6811E0EC19EF}" type="slidenum">
              <a:rPr lang="en-US" smtClean="0"/>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0" y="1371600"/>
            <a:ext cx="9144000" cy="4154488"/>
          </a:xfrm>
          <a:prstGeom prst="rect">
            <a:avLst/>
          </a:prstGeom>
          <a:noFill/>
          <a:ln w="9525">
            <a:noFill/>
            <a:miter lim="800000"/>
            <a:headEnd/>
            <a:tailEnd/>
          </a:ln>
        </p:spPr>
        <p:txBody>
          <a:bodyPr>
            <a:spAutoFit/>
          </a:bodyPr>
          <a:lstStyle/>
          <a:p>
            <a:pPr marL="457200" indent="-457200">
              <a:buFontTx/>
              <a:buAutoNum type="arabicPeriod" startAt="7"/>
            </a:pPr>
            <a:r>
              <a:rPr lang="en-US" b="1">
                <a:latin typeface="Times New Roman" pitchFamily="18" charset="0"/>
                <a:cs typeface="Times New Roman" pitchFamily="18" charset="0"/>
              </a:rPr>
              <a:t>LACK OF RECOGNITION</a:t>
            </a:r>
            <a:r>
              <a:rPr lang="en-US">
                <a:latin typeface="Times New Roman" pitchFamily="18" charset="0"/>
                <a:cs typeface="Times New Roman" pitchFamily="18" charset="0"/>
              </a:rPr>
              <a:t>: </a:t>
            </a:r>
          </a:p>
          <a:p>
            <a:pPr marL="457200" indent="-457200"/>
            <a:endParaRPr lang="en-US">
              <a:latin typeface="Times New Roman" pitchFamily="18" charset="0"/>
              <a:cs typeface="Times New Roman" pitchFamily="18" charset="0"/>
            </a:endParaRPr>
          </a:p>
          <a:p>
            <a:pPr lvl="1" algn="just">
              <a:buFont typeface="Arial" charset="0"/>
              <a:buChar char="•"/>
            </a:pPr>
            <a:r>
              <a:rPr lang="en-US">
                <a:latin typeface="Times New Roman" pitchFamily="18" charset="0"/>
                <a:cs typeface="Times New Roman" pitchFamily="18" charset="0"/>
              </a:rPr>
              <a:t>Most managements are not prepared to recognize trade unions. </a:t>
            </a:r>
          </a:p>
          <a:p>
            <a:pPr lvl="1" algn="just">
              <a:buFont typeface="Arial" charset="0"/>
              <a:buChar char="•"/>
            </a:pPr>
            <a:r>
              <a:rPr lang="en-US">
                <a:latin typeface="Times New Roman" pitchFamily="18" charset="0"/>
                <a:cs typeface="Times New Roman" pitchFamily="18" charset="0"/>
              </a:rPr>
              <a:t>The existence of low membership that reduces the bargaining power of the union. </a:t>
            </a:r>
          </a:p>
          <a:p>
            <a:pPr lvl="1" algn="just">
              <a:buFont typeface="Arial" charset="0"/>
              <a:buChar char="•"/>
            </a:pPr>
            <a:r>
              <a:rPr lang="en-US">
                <a:latin typeface="Times New Roman" pitchFamily="18" charset="0"/>
                <a:cs typeface="Times New Roman" pitchFamily="18" charset="0"/>
              </a:rPr>
              <a:t>The existence of more unions within the same industry.</a:t>
            </a:r>
          </a:p>
          <a:p>
            <a:pPr lvl="1" algn="just">
              <a:buFont typeface="Arial" charset="0"/>
              <a:buChar char="•"/>
            </a:pPr>
            <a:r>
              <a:rPr lang="en-US">
                <a:latin typeface="Times New Roman" pitchFamily="18" charset="0"/>
                <a:cs typeface="Times New Roman" pitchFamily="18" charset="0"/>
              </a:rPr>
              <a:t>Inter union rivalry</a:t>
            </a:r>
          </a:p>
          <a:p>
            <a:pPr lvl="1" algn="just">
              <a:buFont typeface="Arial" charset="0"/>
              <a:buChar char="•"/>
            </a:pPr>
            <a:r>
              <a:rPr lang="en-US">
                <a:latin typeface="Times New Roman" pitchFamily="18" charset="0"/>
                <a:cs typeface="Times New Roman" pitchFamily="18" charset="0"/>
              </a:rPr>
              <a:t>The different attitude of the employees themselves towards trade union.</a:t>
            </a:r>
          </a:p>
          <a:p>
            <a:pPr marL="457200" indent="-457200" algn="just"/>
            <a:endParaRPr lang="en-US" b="1">
              <a:latin typeface="Times New Roman" pitchFamily="18" charset="0"/>
              <a:cs typeface="Times New Roman" pitchFamily="18" charset="0"/>
            </a:endParaRPr>
          </a:p>
          <a:p>
            <a:pPr marL="457200" indent="-457200" algn="just">
              <a:buFontTx/>
              <a:buAutoNum type="arabicPeriod" startAt="8"/>
            </a:pPr>
            <a:r>
              <a:rPr lang="en-US" b="1">
                <a:latin typeface="Times New Roman" pitchFamily="18" charset="0"/>
                <a:cs typeface="Times New Roman" pitchFamily="18" charset="0"/>
              </a:rPr>
              <a:t>OPPOSITION FROM EMPLOYERS</a:t>
            </a:r>
            <a:r>
              <a:rPr lang="en-US">
                <a:latin typeface="Times New Roman" pitchFamily="18" charset="0"/>
                <a:cs typeface="Times New Roman" pitchFamily="18" charset="0"/>
              </a:rPr>
              <a:t>: </a:t>
            </a:r>
          </a:p>
          <a:p>
            <a:pPr marL="457200" indent="-457200" algn="just">
              <a:buFontTx/>
              <a:buAutoNum type="arabicPeriod" startAt="8"/>
            </a:pPr>
            <a:endParaRPr lang="en-US">
              <a:latin typeface="Times New Roman" pitchFamily="18" charset="0"/>
              <a:cs typeface="Times New Roman" pitchFamily="18" charset="0"/>
            </a:endParaRPr>
          </a:p>
          <a:p>
            <a:pPr lvl="1" algn="just">
              <a:buFont typeface="Arial" charset="0"/>
              <a:buChar char="•"/>
            </a:pPr>
            <a:r>
              <a:rPr lang="en-US">
                <a:latin typeface="Times New Roman" pitchFamily="18" charset="0"/>
                <a:cs typeface="Times New Roman" pitchFamily="18" charset="0"/>
              </a:rPr>
              <a:t>some employers are not prepared to recognize trade union and some other employers start rival unions with the support of certain employees.</a:t>
            </a:r>
          </a:p>
          <a:p>
            <a:pPr lvl="1" algn="just">
              <a:buFont typeface="Arial" charset="0"/>
              <a:buChar char="•"/>
            </a:pPr>
            <a:r>
              <a:rPr lang="en-US">
                <a:latin typeface="Times New Roman" pitchFamily="18" charset="0"/>
                <a:cs typeface="Times New Roman" pitchFamily="18" charset="0"/>
              </a:rPr>
              <a:t>sometimes they may go to the extent of bribing union leaders</a:t>
            </a:r>
            <a:r>
              <a:rPr lang="en-US" sz="2400">
                <a:latin typeface="Times New Roman" pitchFamily="18" charset="0"/>
                <a:cs typeface="Times New Roman" pitchFamily="18" charset="0"/>
              </a:rPr>
              <a:t>.</a:t>
            </a:r>
          </a:p>
          <a:p>
            <a:pPr marL="457200" indent="-457200"/>
            <a:endParaRPr lang="en-US" sz="240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pPr>
              <a:defRPr/>
            </a:pPr>
            <a:fld id="{2CBCE365-9A8E-4412-9DA0-103FF653F140}" type="slidenum">
              <a:rPr lang="en-US" smtClean="0"/>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0" y="1371600"/>
            <a:ext cx="8610600" cy="3786188"/>
          </a:xfrm>
          <a:prstGeom prst="rect">
            <a:avLst/>
          </a:prstGeom>
          <a:noFill/>
          <a:ln w="9525">
            <a:noFill/>
            <a:miter lim="800000"/>
            <a:headEnd/>
            <a:tailEnd/>
          </a:ln>
        </p:spPr>
        <p:txBody>
          <a:bodyPr>
            <a:spAutoFit/>
          </a:bodyPr>
          <a:lstStyle/>
          <a:p>
            <a:pPr marL="457200" indent="-457200">
              <a:buFontTx/>
              <a:buAutoNum type="arabicPeriod" startAt="9"/>
            </a:pPr>
            <a:r>
              <a:rPr lang="en-US" sz="2400" b="1">
                <a:latin typeface="Times New Roman" pitchFamily="18" charset="0"/>
                <a:cs typeface="Times New Roman" pitchFamily="18" charset="0"/>
              </a:rPr>
              <a:t>LACK OF ABLE LEADERS: </a:t>
            </a:r>
          </a:p>
          <a:p>
            <a:pPr lvl="1" algn="just">
              <a:buClr>
                <a:schemeClr val="bg1"/>
              </a:buClr>
            </a:pPr>
            <a:r>
              <a:rPr lang="en-US" sz="2400">
                <a:latin typeface="Times New Roman" pitchFamily="18" charset="0"/>
                <a:cs typeface="Times New Roman" pitchFamily="18" charset="0"/>
              </a:rPr>
              <a:t>	Some union leaders give a strike call even for pretty problems that can easily be resolved through talks, few leaders get bribes from the management and work against the interest of the employees.</a:t>
            </a:r>
          </a:p>
          <a:p>
            <a:pPr marL="457200" indent="-457200" algn="just">
              <a:buFontTx/>
              <a:buAutoNum type="arabicPeriod" startAt="9"/>
            </a:pPr>
            <a:r>
              <a:rPr lang="en-US" sz="2400" b="1">
                <a:latin typeface="Times New Roman" pitchFamily="18" charset="0"/>
                <a:cs typeface="Times New Roman" pitchFamily="18" charset="0"/>
              </a:rPr>
              <a:t>INDIFFERENT ATTITUDE OF THE MEMBERS: </a:t>
            </a:r>
          </a:p>
          <a:p>
            <a:pPr lvl="1" algn="just">
              <a:buClr>
                <a:schemeClr val="bg1"/>
              </a:buClr>
            </a:pPr>
            <a:r>
              <a:rPr lang="en-US" sz="2400">
                <a:latin typeface="Times New Roman" pitchFamily="18" charset="0"/>
                <a:cs typeface="Times New Roman" pitchFamily="18" charset="0"/>
              </a:rPr>
              <a:t>	Some members do not even make a prompt payment of the subscription amount, and some others do not attend the general body meeting nor do they bother to know what is discussed in such meetings.</a:t>
            </a:r>
          </a:p>
        </p:txBody>
      </p:sp>
      <p:sp>
        <p:nvSpPr>
          <p:cNvPr id="3" name="Slide Number Placeholder 2"/>
          <p:cNvSpPr>
            <a:spLocks noGrp="1"/>
          </p:cNvSpPr>
          <p:nvPr>
            <p:ph type="sldNum" sz="quarter" idx="12"/>
          </p:nvPr>
        </p:nvSpPr>
        <p:spPr/>
        <p:txBody>
          <a:bodyPr/>
          <a:lstStyle/>
          <a:p>
            <a:pPr>
              <a:defRPr/>
            </a:pPr>
            <a:fld id="{245F2DDA-5B0D-4574-96C8-A3FBC2EEDD8F}" type="slidenum">
              <a:rPr lang="en-US" smtClean="0"/>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Box 3"/>
          <p:cNvSpPr txBox="1">
            <a:spLocks noChangeArrowheads="1"/>
          </p:cNvSpPr>
          <p:nvPr/>
        </p:nvSpPr>
        <p:spPr bwMode="auto">
          <a:xfrm>
            <a:off x="1828800" y="381000"/>
            <a:ext cx="6361113" cy="523875"/>
          </a:xfrm>
          <a:prstGeom prst="rect">
            <a:avLst/>
          </a:prstGeom>
          <a:noFill/>
          <a:ln w="9525">
            <a:noFill/>
            <a:miter lim="800000"/>
            <a:headEnd/>
            <a:tailEnd/>
          </a:ln>
        </p:spPr>
        <p:txBody>
          <a:bodyPr wrap="none">
            <a:spAutoFit/>
          </a:bodyPr>
          <a:lstStyle/>
          <a:p>
            <a:r>
              <a:rPr lang="en-US" sz="2800" b="1"/>
              <a:t>STEPS TO MAKE EFFECTIVE TRADE UNION</a:t>
            </a:r>
          </a:p>
        </p:txBody>
      </p:sp>
      <p:pic>
        <p:nvPicPr>
          <p:cNvPr id="107523" name="Picture 1" descr="C:\Users\hp\Desktop\MA\download (11).jpg"/>
          <p:cNvPicPr>
            <a:picLocks noChangeAspect="1" noChangeArrowheads="1"/>
          </p:cNvPicPr>
          <p:nvPr/>
        </p:nvPicPr>
        <p:blipFill>
          <a:blip r:embed="rId2"/>
          <a:srcRect/>
          <a:stretch>
            <a:fillRect/>
          </a:stretch>
        </p:blipFill>
        <p:spPr bwMode="auto">
          <a:xfrm>
            <a:off x="0" y="1571625"/>
            <a:ext cx="3267075" cy="1400175"/>
          </a:xfrm>
          <a:prstGeom prst="rect">
            <a:avLst/>
          </a:prstGeom>
          <a:noFill/>
          <a:ln w="9525">
            <a:noFill/>
            <a:miter lim="800000"/>
            <a:headEnd/>
            <a:tailEnd/>
          </a:ln>
        </p:spPr>
      </p:pic>
      <p:pic>
        <p:nvPicPr>
          <p:cNvPr id="107524" name="Picture 2" descr="C:\Users\hp\Desktop\MA\membership-1.jpg"/>
          <p:cNvPicPr>
            <a:picLocks noChangeAspect="1" noChangeArrowheads="1"/>
          </p:cNvPicPr>
          <p:nvPr/>
        </p:nvPicPr>
        <p:blipFill>
          <a:blip r:embed="rId3"/>
          <a:srcRect/>
          <a:stretch>
            <a:fillRect/>
          </a:stretch>
        </p:blipFill>
        <p:spPr bwMode="auto">
          <a:xfrm>
            <a:off x="5562600" y="1524000"/>
            <a:ext cx="3581400" cy="1458913"/>
          </a:xfrm>
          <a:prstGeom prst="rect">
            <a:avLst/>
          </a:prstGeom>
          <a:noFill/>
          <a:ln w="9525">
            <a:noFill/>
            <a:miter lim="800000"/>
            <a:headEnd/>
            <a:tailEnd/>
          </a:ln>
        </p:spPr>
      </p:pic>
      <p:pic>
        <p:nvPicPr>
          <p:cNvPr id="107525" name="Picture 3" descr="C:\Users\hp\Desktop\MA\frieden-1600.jpg"/>
          <p:cNvPicPr>
            <a:picLocks noChangeAspect="1" noChangeArrowheads="1"/>
          </p:cNvPicPr>
          <p:nvPr/>
        </p:nvPicPr>
        <p:blipFill>
          <a:blip r:embed="rId4"/>
          <a:srcRect/>
          <a:stretch>
            <a:fillRect/>
          </a:stretch>
        </p:blipFill>
        <p:spPr bwMode="auto">
          <a:xfrm>
            <a:off x="6324600" y="5076825"/>
            <a:ext cx="2819400" cy="1781175"/>
          </a:xfrm>
          <a:prstGeom prst="rect">
            <a:avLst/>
          </a:prstGeom>
          <a:noFill/>
          <a:ln w="9525">
            <a:noFill/>
            <a:miter lim="800000"/>
            <a:headEnd/>
            <a:tailEnd/>
          </a:ln>
        </p:spPr>
      </p:pic>
      <p:pic>
        <p:nvPicPr>
          <p:cNvPr id="107526" name="Picture 4" descr="C:\Users\hp\Desktop\MA\CONSOLIDATED-TIME-ATTENDANCE.jpg"/>
          <p:cNvPicPr>
            <a:picLocks noChangeAspect="1" noChangeArrowheads="1"/>
          </p:cNvPicPr>
          <p:nvPr/>
        </p:nvPicPr>
        <p:blipFill>
          <a:blip r:embed="rId5"/>
          <a:srcRect/>
          <a:stretch>
            <a:fillRect/>
          </a:stretch>
        </p:blipFill>
        <p:spPr bwMode="auto">
          <a:xfrm>
            <a:off x="1371600" y="5029200"/>
            <a:ext cx="3505200" cy="1828800"/>
          </a:xfrm>
          <a:prstGeom prst="rect">
            <a:avLst/>
          </a:prstGeom>
          <a:noFill/>
          <a:ln w="9525">
            <a:noFill/>
            <a:miter lim="800000"/>
            <a:headEnd/>
            <a:tailEnd/>
          </a:ln>
        </p:spPr>
      </p:pic>
      <p:pic>
        <p:nvPicPr>
          <p:cNvPr id="107527" name="Picture 5" descr="C:\Users\hp\Desktop\MA\recognition.gif"/>
          <p:cNvPicPr>
            <a:picLocks noChangeAspect="1" noChangeArrowheads="1"/>
          </p:cNvPicPr>
          <p:nvPr/>
        </p:nvPicPr>
        <p:blipFill>
          <a:blip r:embed="rId6"/>
          <a:srcRect/>
          <a:stretch>
            <a:fillRect/>
          </a:stretch>
        </p:blipFill>
        <p:spPr bwMode="auto">
          <a:xfrm>
            <a:off x="2895600" y="3352800"/>
            <a:ext cx="3333750" cy="1600200"/>
          </a:xfrm>
          <a:prstGeom prst="rect">
            <a:avLst/>
          </a:prstGeom>
          <a:noFill/>
          <a:ln w="9525">
            <a:noFill/>
            <a:miter lim="800000"/>
            <a:headEnd/>
            <a:tailEnd/>
          </a:ln>
        </p:spPr>
      </p:pic>
      <p:sp>
        <p:nvSpPr>
          <p:cNvPr id="107528" name="TextBox 9"/>
          <p:cNvSpPr txBox="1">
            <a:spLocks noChangeArrowheads="1"/>
          </p:cNvSpPr>
          <p:nvPr/>
        </p:nvSpPr>
        <p:spPr bwMode="auto">
          <a:xfrm>
            <a:off x="381000" y="1143000"/>
            <a:ext cx="2705100" cy="369888"/>
          </a:xfrm>
          <a:prstGeom prst="rect">
            <a:avLst/>
          </a:prstGeom>
          <a:noFill/>
          <a:ln w="9525">
            <a:noFill/>
            <a:miter lim="800000"/>
            <a:headEnd/>
            <a:tailEnd/>
          </a:ln>
        </p:spPr>
        <p:txBody>
          <a:bodyPr wrap="none">
            <a:spAutoFit/>
          </a:bodyPr>
          <a:lstStyle/>
          <a:p>
            <a:r>
              <a:rPr lang="en-US" b="1"/>
              <a:t>Improve Financial Position</a:t>
            </a:r>
          </a:p>
        </p:txBody>
      </p:sp>
      <p:sp>
        <p:nvSpPr>
          <p:cNvPr id="107529" name="TextBox 10"/>
          <p:cNvSpPr txBox="1">
            <a:spLocks noChangeArrowheads="1"/>
          </p:cNvSpPr>
          <p:nvPr/>
        </p:nvSpPr>
        <p:spPr bwMode="auto">
          <a:xfrm>
            <a:off x="6172200" y="1219200"/>
            <a:ext cx="2251075" cy="369888"/>
          </a:xfrm>
          <a:prstGeom prst="rect">
            <a:avLst/>
          </a:prstGeom>
          <a:noFill/>
          <a:ln w="9525">
            <a:noFill/>
            <a:miter lim="800000"/>
            <a:headEnd/>
            <a:tailEnd/>
          </a:ln>
        </p:spPr>
        <p:txBody>
          <a:bodyPr wrap="none">
            <a:spAutoFit/>
          </a:bodyPr>
          <a:lstStyle/>
          <a:p>
            <a:r>
              <a:rPr lang="en-US" b="1"/>
              <a:t>Increase Membership</a:t>
            </a:r>
          </a:p>
        </p:txBody>
      </p:sp>
      <p:sp>
        <p:nvSpPr>
          <p:cNvPr id="107530" name="TextBox 11"/>
          <p:cNvSpPr txBox="1">
            <a:spLocks noChangeArrowheads="1"/>
          </p:cNvSpPr>
          <p:nvPr/>
        </p:nvSpPr>
        <p:spPr bwMode="auto">
          <a:xfrm>
            <a:off x="4114800" y="2971800"/>
            <a:ext cx="1316038" cy="369888"/>
          </a:xfrm>
          <a:prstGeom prst="rect">
            <a:avLst/>
          </a:prstGeom>
          <a:noFill/>
          <a:ln w="9525">
            <a:noFill/>
            <a:miter lim="800000"/>
            <a:headEnd/>
            <a:tailEnd/>
          </a:ln>
        </p:spPr>
        <p:txBody>
          <a:bodyPr wrap="none">
            <a:spAutoFit/>
          </a:bodyPr>
          <a:lstStyle/>
          <a:p>
            <a:r>
              <a:rPr lang="en-US" b="1"/>
              <a:t>Recognition</a:t>
            </a:r>
          </a:p>
        </p:txBody>
      </p:sp>
      <p:sp>
        <p:nvSpPr>
          <p:cNvPr id="107531" name="TextBox 12"/>
          <p:cNvSpPr txBox="1">
            <a:spLocks noChangeArrowheads="1"/>
          </p:cNvSpPr>
          <p:nvPr/>
        </p:nvSpPr>
        <p:spPr bwMode="auto">
          <a:xfrm>
            <a:off x="990600" y="4724400"/>
            <a:ext cx="2982913" cy="369888"/>
          </a:xfrm>
          <a:prstGeom prst="rect">
            <a:avLst/>
          </a:prstGeom>
          <a:noFill/>
          <a:ln w="9525">
            <a:noFill/>
            <a:miter lim="800000"/>
            <a:headEnd/>
            <a:tailEnd/>
          </a:ln>
        </p:spPr>
        <p:txBody>
          <a:bodyPr wrap="none">
            <a:spAutoFit/>
          </a:bodyPr>
          <a:lstStyle/>
          <a:p>
            <a:r>
              <a:rPr lang="en-US" b="1"/>
              <a:t>Do away with multiple union</a:t>
            </a:r>
          </a:p>
        </p:txBody>
      </p:sp>
      <p:sp>
        <p:nvSpPr>
          <p:cNvPr id="107532" name="TextBox 13"/>
          <p:cNvSpPr txBox="1">
            <a:spLocks noChangeArrowheads="1"/>
          </p:cNvSpPr>
          <p:nvPr/>
        </p:nvSpPr>
        <p:spPr bwMode="auto">
          <a:xfrm>
            <a:off x="6248400" y="4495800"/>
            <a:ext cx="2895600" cy="369888"/>
          </a:xfrm>
          <a:prstGeom prst="rect">
            <a:avLst/>
          </a:prstGeom>
          <a:noFill/>
          <a:ln w="9525">
            <a:noFill/>
            <a:miter lim="800000"/>
            <a:headEnd/>
            <a:tailEnd/>
          </a:ln>
        </p:spPr>
        <p:txBody>
          <a:bodyPr>
            <a:spAutoFit/>
          </a:bodyPr>
          <a:lstStyle/>
          <a:p>
            <a:r>
              <a:rPr lang="en-US" b="1"/>
              <a:t>Get rid of political affiliation</a:t>
            </a:r>
          </a:p>
        </p:txBody>
      </p:sp>
      <p:sp>
        <p:nvSpPr>
          <p:cNvPr id="13" name="Slide Number Placeholder 12"/>
          <p:cNvSpPr>
            <a:spLocks noGrp="1"/>
          </p:cNvSpPr>
          <p:nvPr>
            <p:ph type="sldNum" sz="quarter" idx="12"/>
          </p:nvPr>
        </p:nvSpPr>
        <p:spPr/>
        <p:txBody>
          <a:bodyPr/>
          <a:lstStyle/>
          <a:p>
            <a:pPr>
              <a:defRPr/>
            </a:pPr>
            <a:fld id="{20F54C18-2F1A-4DB8-B39B-423CC1A5DA26}" type="slidenum">
              <a:rPr lang="en-US" smtClean="0"/>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228600" y="1858963"/>
            <a:ext cx="8610600" cy="3048000"/>
          </a:xfrm>
          <a:prstGeom prst="rect">
            <a:avLst/>
          </a:prstGeom>
          <a:noFill/>
          <a:ln w="9525">
            <a:noFill/>
            <a:miter lim="800000"/>
            <a:headEnd/>
            <a:tailEnd/>
          </a:ln>
        </p:spPr>
        <p:txBody>
          <a:bodyPr>
            <a:spAutoFit/>
          </a:bodyPr>
          <a:lstStyle/>
          <a:p>
            <a:pPr algn="just"/>
            <a:r>
              <a:rPr lang="en-US" sz="2400"/>
              <a:t>The first trade union was founded by Mr. N.K. Lokhande in 1890, and was known as the Bombay Mill Hands Association. This was followed by the Amalgamated Society of Railway Servants in India, 1897, the Printers Union of Calcutta, 1905, the Madras and Calcutta Postal Union, 1907. </a:t>
            </a:r>
          </a:p>
          <a:p>
            <a:pPr algn="just"/>
            <a:r>
              <a:rPr lang="en-US" sz="2400"/>
              <a:t>All these trade unions aimed at promoting welfare activities for workers, spreading literacy among them and redressing their grievances by constitutional methods</a:t>
            </a:r>
          </a:p>
        </p:txBody>
      </p:sp>
      <p:sp>
        <p:nvSpPr>
          <p:cNvPr id="108547" name="TextBox 3"/>
          <p:cNvSpPr txBox="1">
            <a:spLocks noChangeArrowheads="1"/>
          </p:cNvSpPr>
          <p:nvPr/>
        </p:nvSpPr>
        <p:spPr bwMode="auto">
          <a:xfrm>
            <a:off x="2971800" y="381000"/>
            <a:ext cx="3617913" cy="369888"/>
          </a:xfrm>
          <a:prstGeom prst="rect">
            <a:avLst/>
          </a:prstGeom>
          <a:noFill/>
          <a:ln w="9525">
            <a:noFill/>
            <a:miter lim="800000"/>
            <a:headEnd/>
            <a:tailEnd/>
          </a:ln>
        </p:spPr>
        <p:txBody>
          <a:bodyPr wrap="none">
            <a:spAutoFit/>
          </a:bodyPr>
          <a:lstStyle/>
          <a:p>
            <a:r>
              <a:rPr lang="en-US" b="1"/>
              <a:t>HISTORY OF TRADE UNION IN INDIA</a:t>
            </a:r>
          </a:p>
        </p:txBody>
      </p:sp>
      <p:sp>
        <p:nvSpPr>
          <p:cNvPr id="4" name="Slide Number Placeholder 3"/>
          <p:cNvSpPr>
            <a:spLocks noGrp="1"/>
          </p:cNvSpPr>
          <p:nvPr>
            <p:ph type="sldNum" sz="quarter" idx="12"/>
          </p:nvPr>
        </p:nvSpPr>
        <p:spPr/>
        <p:txBody>
          <a:bodyPr/>
          <a:lstStyle/>
          <a:p>
            <a:pPr>
              <a:defRPr/>
            </a:pPr>
            <a:fld id="{F815A714-FA7C-43BA-A379-3D37B2216799}" type="slidenum">
              <a:rPr lang="en-US" smtClean="0"/>
              <a:pPr>
                <a:defRPr/>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1981200"/>
            <a:ext cx="8915400" cy="1570038"/>
          </a:xfrm>
          <a:prstGeom prst="rect">
            <a:avLst/>
          </a:prstGeom>
          <a:noFill/>
          <a:ln w="9525">
            <a:noFill/>
            <a:miter lim="800000"/>
            <a:headEnd/>
            <a:tailEnd/>
          </a:ln>
        </p:spPr>
        <p:txBody>
          <a:bodyPr>
            <a:spAutoFit/>
          </a:bodyPr>
          <a:lstStyle/>
          <a:p>
            <a:pPr algn="just"/>
            <a:r>
              <a:rPr lang="en-US" sz="2400"/>
              <a:t>The constitution of India guarantees the Right to form Association or unions a Fundamental Right under Article 19(c). Now the trade unions are considered as subsystems of the organisation and their main role is to regulate and maintain the terms and conditions of employment. </a:t>
            </a:r>
          </a:p>
        </p:txBody>
      </p:sp>
      <p:sp>
        <p:nvSpPr>
          <p:cNvPr id="3" name="Slide Number Placeholder 2"/>
          <p:cNvSpPr>
            <a:spLocks noGrp="1"/>
          </p:cNvSpPr>
          <p:nvPr>
            <p:ph type="sldNum" sz="quarter" idx="12"/>
          </p:nvPr>
        </p:nvSpPr>
        <p:spPr/>
        <p:txBody>
          <a:bodyPr/>
          <a:lstStyle/>
          <a:p>
            <a:pPr>
              <a:defRPr/>
            </a:pPr>
            <a:fld id="{72A0B8F0-2FF2-4C37-A7E5-A23A4B4CE3FA}" type="slidenum">
              <a:rPr lang="en-US" smtClean="0"/>
              <a:pPr>
                <a:defRPr/>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0" y="1720850"/>
            <a:ext cx="9144000" cy="3046413"/>
          </a:xfrm>
          <a:prstGeom prst="rect">
            <a:avLst/>
          </a:prstGeom>
          <a:noFill/>
          <a:ln w="9525">
            <a:noFill/>
            <a:miter lim="800000"/>
            <a:headEnd/>
            <a:tailEnd/>
          </a:ln>
        </p:spPr>
        <p:txBody>
          <a:bodyPr>
            <a:spAutoFit/>
          </a:bodyPr>
          <a:lstStyle/>
          <a:p>
            <a:pPr algn="just"/>
            <a:r>
              <a:rPr lang="en-US" sz="2400"/>
              <a:t>The real beginning period of this movement was between 1900 to 1925. Many adhoc unions disappeared and number of strong and large sized unions came into existence in India. B. P. Wadia an associate of Annie Besant, formed the Madras Labour Union of all textile workers in the city of Madras in 1919. The year 1920 was the most important year in the Trade union congress. AITUC was formed in this year under the president-ship of Lala Lajpat Rai. It was estimated that in 1924 there were 167 unions in the country</a:t>
            </a:r>
          </a:p>
        </p:txBody>
      </p:sp>
      <p:sp>
        <p:nvSpPr>
          <p:cNvPr id="3" name="Slide Number Placeholder 2"/>
          <p:cNvSpPr>
            <a:spLocks noGrp="1"/>
          </p:cNvSpPr>
          <p:nvPr>
            <p:ph type="sldNum" sz="quarter" idx="12"/>
          </p:nvPr>
        </p:nvSpPr>
        <p:spPr/>
        <p:txBody>
          <a:bodyPr/>
          <a:lstStyle/>
          <a:p>
            <a:pPr>
              <a:defRPr/>
            </a:pPr>
            <a:fld id="{D2C541E6-A577-40A4-975C-51E11B26287D}" type="slidenum">
              <a:rPr lang="en-US" smtClean="0"/>
              <a:pPr>
                <a:defRPr/>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0" y="1828800"/>
            <a:ext cx="8839200" cy="2308225"/>
          </a:xfrm>
          <a:prstGeom prst="rect">
            <a:avLst/>
          </a:prstGeom>
          <a:noFill/>
          <a:ln w="9525">
            <a:noFill/>
            <a:miter lim="800000"/>
            <a:headEnd/>
            <a:tailEnd/>
          </a:ln>
        </p:spPr>
        <p:txBody>
          <a:bodyPr>
            <a:spAutoFit/>
          </a:bodyPr>
          <a:lstStyle/>
          <a:p>
            <a:pPr algn="just"/>
            <a:r>
              <a:rPr lang="en-US" sz="2400"/>
              <a:t>The communists were gaining importance in the trade union movement from 1928. As a result of this, N. M. Joshi broke away from the AITUC and formed All India Trade Union Federation (AITUF). The top leaders of Indian National Congress were fed-up with communist’s philosophy and formed a new trade union in May, 1947, called Indian National Trade Union Congress (INTUC).</a:t>
            </a:r>
          </a:p>
        </p:txBody>
      </p:sp>
      <p:sp>
        <p:nvSpPr>
          <p:cNvPr id="3" name="Slide Number Placeholder 2"/>
          <p:cNvSpPr>
            <a:spLocks noGrp="1"/>
          </p:cNvSpPr>
          <p:nvPr>
            <p:ph type="sldNum" sz="quarter" idx="12"/>
          </p:nvPr>
        </p:nvSpPr>
        <p:spPr/>
        <p:txBody>
          <a:bodyPr/>
          <a:lstStyle/>
          <a:p>
            <a:pPr>
              <a:defRPr/>
            </a:pPr>
            <a:fld id="{108730BE-AAEA-4E92-937A-1A18557712E4}" type="slidenum">
              <a:rPr lang="en-US" smtClean="0"/>
              <a:pPr>
                <a:defRPr/>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0" y="1600200"/>
            <a:ext cx="9144000" cy="2678113"/>
          </a:xfrm>
          <a:prstGeom prst="rect">
            <a:avLst/>
          </a:prstGeom>
          <a:noFill/>
          <a:ln w="9525">
            <a:noFill/>
            <a:miter lim="800000"/>
            <a:headEnd/>
            <a:tailEnd/>
          </a:ln>
        </p:spPr>
        <p:txBody>
          <a:bodyPr>
            <a:spAutoFit/>
          </a:bodyPr>
          <a:lstStyle/>
          <a:p>
            <a:pPr algn="just"/>
            <a:r>
              <a:rPr lang="en-US" sz="2400"/>
              <a:t>After Independence on 15 August 1947, the government passed very important Labour Act in December, 1947 which is helping in solving the disputes between employers and employees is called Industrial Disputes Act, 1947 the INTUC started gaining importance among working class in Indian in 1948 and on other hand, socialists separated from AITUC and formed their own central organisation called Hind Mazdoor Sabha (HMS) in 1948. </a:t>
            </a:r>
          </a:p>
        </p:txBody>
      </p:sp>
      <p:sp>
        <p:nvSpPr>
          <p:cNvPr id="112643" name="TextBox 3"/>
          <p:cNvSpPr txBox="1">
            <a:spLocks noChangeArrowheads="1"/>
          </p:cNvSpPr>
          <p:nvPr/>
        </p:nvSpPr>
        <p:spPr bwMode="auto">
          <a:xfrm>
            <a:off x="1981200" y="304800"/>
            <a:ext cx="3965575" cy="461963"/>
          </a:xfrm>
          <a:prstGeom prst="rect">
            <a:avLst/>
          </a:prstGeom>
          <a:noFill/>
          <a:ln w="9525">
            <a:noFill/>
            <a:miter lim="800000"/>
            <a:headEnd/>
            <a:tailEnd/>
          </a:ln>
        </p:spPr>
        <p:txBody>
          <a:bodyPr wrap="none">
            <a:spAutoFit/>
          </a:bodyPr>
          <a:lstStyle/>
          <a:p>
            <a:r>
              <a:rPr lang="en-US" sz="2400" b="1"/>
              <a:t>POST INDEPENDENCE PERIOD</a:t>
            </a:r>
          </a:p>
        </p:txBody>
      </p:sp>
      <p:sp>
        <p:nvSpPr>
          <p:cNvPr id="4" name="Slide Number Placeholder 3"/>
          <p:cNvSpPr>
            <a:spLocks noGrp="1"/>
          </p:cNvSpPr>
          <p:nvPr>
            <p:ph type="sldNum" sz="quarter" idx="12"/>
          </p:nvPr>
        </p:nvSpPr>
        <p:spPr/>
        <p:txBody>
          <a:bodyPr/>
          <a:lstStyle/>
          <a:p>
            <a:pPr>
              <a:defRPr/>
            </a:pPr>
            <a:fld id="{2D0F44EC-962B-47AD-8540-DCC04679008D}" type="slidenum">
              <a:rPr lang="en-US" smtClean="0"/>
              <a:pPr>
                <a:defRPr/>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What is Formal Communication? Features of Formal Communication ..."/>
          <p:cNvPicPr>
            <a:picLocks noChangeAspect="1" noChangeArrowheads="1"/>
          </p:cNvPicPr>
          <p:nvPr/>
        </p:nvPicPr>
        <p:blipFill>
          <a:blip r:embed="rId2"/>
          <a:srcRect/>
          <a:stretch>
            <a:fillRect/>
          </a:stretch>
        </p:blipFill>
        <p:spPr bwMode="auto">
          <a:xfrm>
            <a:off x="1371600" y="347663"/>
            <a:ext cx="7629525" cy="63579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F91519A4-FB67-483B-96B5-5A4E52D70D28}" type="slidenum">
              <a:rPr lang="en-US" smtClean="0"/>
              <a:pPr>
                <a:defRPr/>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1828800"/>
            <a:ext cx="8610600" cy="1938338"/>
          </a:xfrm>
          <a:prstGeom prst="rect">
            <a:avLst/>
          </a:prstGeom>
          <a:noFill/>
          <a:ln w="9525">
            <a:noFill/>
            <a:miter lim="800000"/>
            <a:headEnd/>
            <a:tailEnd/>
          </a:ln>
        </p:spPr>
        <p:txBody>
          <a:bodyPr>
            <a:spAutoFit/>
          </a:bodyPr>
          <a:lstStyle/>
          <a:p>
            <a:pPr algn="just"/>
            <a:r>
              <a:rPr lang="en-US" sz="2400"/>
              <a:t>In 1949, the left wing socialists, who were dissatisfied with the policies and attitude of the Socialist Party, formed the United Trade Union Congress (UTUC). In year 1955 the Bharatiya Mazdoor Sangh (BMS), in 1962 Confederation of Free Trade Unions (CFTU) and in 1965 Hind Mazdoor Panchayat (HMP) were formed in India. </a:t>
            </a:r>
          </a:p>
        </p:txBody>
      </p:sp>
      <p:sp>
        <p:nvSpPr>
          <p:cNvPr id="3" name="Slide Number Placeholder 2"/>
          <p:cNvSpPr>
            <a:spLocks noGrp="1"/>
          </p:cNvSpPr>
          <p:nvPr>
            <p:ph type="sldNum" sz="quarter" idx="12"/>
          </p:nvPr>
        </p:nvSpPr>
        <p:spPr/>
        <p:txBody>
          <a:bodyPr/>
          <a:lstStyle/>
          <a:p>
            <a:pPr>
              <a:defRPr/>
            </a:pPr>
            <a:fld id="{B0DB7F5F-2F29-4616-8D47-91B5030CB7B8}" type="slidenum">
              <a:rPr lang="en-US" smtClean="0"/>
              <a:pPr>
                <a:defRPr/>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0" y="1676400"/>
            <a:ext cx="8610600" cy="1938338"/>
          </a:xfrm>
          <a:prstGeom prst="rect">
            <a:avLst/>
          </a:prstGeom>
          <a:noFill/>
          <a:ln w="9525">
            <a:noFill/>
            <a:miter lim="800000"/>
            <a:headEnd/>
            <a:tailEnd/>
          </a:ln>
        </p:spPr>
        <p:txBody>
          <a:bodyPr>
            <a:spAutoFit/>
          </a:bodyPr>
          <a:lstStyle/>
          <a:p>
            <a:pPr algn="just"/>
            <a:r>
              <a:rPr lang="en-US" sz="2000"/>
              <a:t>All India Trade Union Congress (AITUC) </a:t>
            </a:r>
          </a:p>
          <a:p>
            <a:pPr algn="just"/>
            <a:r>
              <a:rPr lang="en-US" sz="2000"/>
              <a:t>Indian National Trade Union Congress (INTUC) </a:t>
            </a:r>
          </a:p>
          <a:p>
            <a:pPr algn="just"/>
            <a:r>
              <a:rPr lang="en-US" sz="2000"/>
              <a:t>Hindu Mazdoor Sabha,</a:t>
            </a:r>
          </a:p>
          <a:p>
            <a:pPr algn="just"/>
            <a:r>
              <a:rPr lang="en-US" sz="2000"/>
              <a:t>The socialists separated from AITUC and former Hindu Mazdoor Sabha in 1948</a:t>
            </a:r>
          </a:p>
          <a:p>
            <a:pPr algn="just"/>
            <a:r>
              <a:rPr lang="en-US" sz="2000"/>
              <a:t>Bharatiya Mazdoor Sangh (BMS)It was formed in 1955 –official labour wing of BJP party –the largest federation.</a:t>
            </a:r>
          </a:p>
        </p:txBody>
      </p:sp>
      <p:sp>
        <p:nvSpPr>
          <p:cNvPr id="114691" name="TextBox 3"/>
          <p:cNvSpPr txBox="1">
            <a:spLocks noChangeArrowheads="1"/>
          </p:cNvSpPr>
          <p:nvPr/>
        </p:nvSpPr>
        <p:spPr bwMode="auto">
          <a:xfrm>
            <a:off x="2133600" y="304800"/>
            <a:ext cx="3514725" cy="523875"/>
          </a:xfrm>
          <a:prstGeom prst="rect">
            <a:avLst/>
          </a:prstGeom>
          <a:noFill/>
          <a:ln w="9525">
            <a:noFill/>
            <a:miter lim="800000"/>
            <a:headEnd/>
            <a:tailEnd/>
          </a:ln>
        </p:spPr>
        <p:txBody>
          <a:bodyPr wrap="none">
            <a:spAutoFit/>
          </a:bodyPr>
          <a:lstStyle/>
          <a:p>
            <a:r>
              <a:rPr lang="en-US" sz="2800" b="1"/>
              <a:t>FEDERATION OF INDIA</a:t>
            </a:r>
            <a:endParaRPr lang="en-US" b="1"/>
          </a:p>
        </p:txBody>
      </p:sp>
      <p:sp>
        <p:nvSpPr>
          <p:cNvPr id="114692" name="Rectangle 4"/>
          <p:cNvSpPr>
            <a:spLocks noChangeArrowheads="1"/>
          </p:cNvSpPr>
          <p:nvPr/>
        </p:nvSpPr>
        <p:spPr bwMode="auto">
          <a:xfrm>
            <a:off x="2057400" y="4419600"/>
            <a:ext cx="6781800" cy="1938338"/>
          </a:xfrm>
          <a:prstGeom prst="rect">
            <a:avLst/>
          </a:prstGeom>
          <a:noFill/>
          <a:ln w="9525">
            <a:noFill/>
            <a:miter lim="800000"/>
            <a:headEnd/>
            <a:tailEnd/>
          </a:ln>
        </p:spPr>
        <p:txBody>
          <a:bodyPr>
            <a:spAutoFit/>
          </a:bodyPr>
          <a:lstStyle/>
          <a:p>
            <a:pPr algn="just"/>
            <a:r>
              <a:rPr lang="en-US" sz="2000"/>
              <a:t>United Trade Union Congress Started in 1947, with basic idea of non-violent approach –started by communists</a:t>
            </a:r>
          </a:p>
          <a:p>
            <a:pPr algn="just"/>
            <a:r>
              <a:rPr lang="en-US" sz="2000"/>
              <a:t>Centre of Indian Trade Unions Started in 1970 –by communists –extreme idea</a:t>
            </a:r>
          </a:p>
          <a:p>
            <a:pPr algn="just"/>
            <a:r>
              <a:rPr lang="en-US" sz="2000"/>
              <a:t>Trade Unions Co-ordination Centre (TUCC)</a:t>
            </a:r>
          </a:p>
          <a:p>
            <a:pPr algn="just"/>
            <a:r>
              <a:rPr lang="en-US" sz="2000"/>
              <a:t>United Trade Union Congress (UTUC)</a:t>
            </a:r>
          </a:p>
        </p:txBody>
      </p:sp>
      <p:sp>
        <p:nvSpPr>
          <p:cNvPr id="5" name="Slide Number Placeholder 4"/>
          <p:cNvSpPr>
            <a:spLocks noGrp="1"/>
          </p:cNvSpPr>
          <p:nvPr>
            <p:ph type="sldNum" sz="quarter" idx="12"/>
          </p:nvPr>
        </p:nvSpPr>
        <p:spPr/>
        <p:txBody>
          <a:bodyPr/>
          <a:lstStyle/>
          <a:p>
            <a:pPr>
              <a:defRPr/>
            </a:pPr>
            <a:fld id="{38EE0DF3-E567-4F50-AAB2-85DE704E6A43}" type="slidenum">
              <a:rPr lang="en-US" smtClean="0"/>
              <a:pPr>
                <a:defRPr/>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457200" y="2819400"/>
            <a:ext cx="8229600" cy="1143000"/>
          </a:xfrm>
        </p:spPr>
        <p:txBody>
          <a:bodyPr/>
          <a:lstStyle/>
          <a:p>
            <a:pPr eaLnBrk="1" hangingPunct="1"/>
            <a:r>
              <a:rPr lang="en-US" sz="5400" b="1" smtClean="0"/>
              <a:t>THANK YOU</a:t>
            </a:r>
          </a:p>
        </p:txBody>
      </p:sp>
      <p:sp>
        <p:nvSpPr>
          <p:cNvPr id="3" name="Slide Number Placeholder 2"/>
          <p:cNvSpPr>
            <a:spLocks noGrp="1"/>
          </p:cNvSpPr>
          <p:nvPr>
            <p:ph type="sldNum" sz="quarter" idx="12"/>
          </p:nvPr>
        </p:nvSpPr>
        <p:spPr/>
        <p:txBody>
          <a:bodyPr/>
          <a:lstStyle/>
          <a:p>
            <a:pPr>
              <a:defRPr/>
            </a:pPr>
            <a:fld id="{D48ACD5A-20CE-4FA6-86A2-47BBC495A7D8}" type="slidenum">
              <a:rPr lang="en-US" smtClean="0"/>
              <a:pPr>
                <a:defRPr/>
              </a:pPr>
              <a:t>112</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0" y="1219200"/>
            <a:ext cx="8458200" cy="5016500"/>
          </a:xfrm>
          <a:prstGeom prst="rect">
            <a:avLst/>
          </a:prstGeom>
          <a:noFill/>
          <a:ln w="9525">
            <a:noFill/>
            <a:miter lim="800000"/>
            <a:headEnd/>
            <a:tailEnd/>
          </a:ln>
        </p:spPr>
        <p:txBody>
          <a:bodyPr>
            <a:spAutoFit/>
          </a:bodyPr>
          <a:lstStyle/>
          <a:p>
            <a:pPr algn="just">
              <a:buFont typeface="Arial" charset="0"/>
              <a:buChar char="•"/>
            </a:pPr>
            <a:r>
              <a:rPr lang="en-US" sz="2000"/>
              <a:t>Moves downwards in an organization , from the top mgmt to middle and lower level managements.</a:t>
            </a:r>
          </a:p>
          <a:p>
            <a:pPr algn="just"/>
            <a:endParaRPr lang="en-US" sz="2000"/>
          </a:p>
          <a:p>
            <a:pPr algn="just">
              <a:buFont typeface="Arial" charset="0"/>
              <a:buChar char="•"/>
            </a:pPr>
            <a:r>
              <a:rPr lang="en-US" sz="2000"/>
              <a:t>The forms of downward com are:</a:t>
            </a:r>
          </a:p>
          <a:p>
            <a:pPr algn="just">
              <a:buFont typeface="Arial" charset="0"/>
              <a:buChar char="•"/>
            </a:pPr>
            <a:endParaRPr lang="en-US" sz="2000"/>
          </a:p>
          <a:p>
            <a:pPr algn="just">
              <a:buFont typeface="Arial" charset="0"/>
              <a:buChar char="•"/>
            </a:pPr>
            <a:r>
              <a:rPr lang="en-US" sz="2000"/>
              <a:t>Orders and instructions about job</a:t>
            </a:r>
          </a:p>
          <a:p>
            <a:pPr algn="just">
              <a:buFont typeface="Arial" charset="0"/>
              <a:buChar char="•"/>
            </a:pPr>
            <a:endParaRPr lang="en-US" sz="2000"/>
          </a:p>
          <a:p>
            <a:pPr algn="just">
              <a:buFont typeface="Arial" charset="0"/>
              <a:buChar char="•"/>
            </a:pPr>
            <a:r>
              <a:rPr lang="en-US" sz="2000"/>
              <a:t>policy statements</a:t>
            </a:r>
          </a:p>
          <a:p>
            <a:pPr algn="just">
              <a:buFont typeface="Arial" charset="0"/>
              <a:buChar char="•"/>
            </a:pPr>
            <a:endParaRPr lang="en-US" sz="2000"/>
          </a:p>
          <a:p>
            <a:pPr algn="just">
              <a:buFont typeface="Arial" charset="0"/>
              <a:buChar char="•"/>
            </a:pPr>
            <a:r>
              <a:rPr lang="en-US" sz="2000"/>
              <a:t>Procedures and clarifications</a:t>
            </a:r>
          </a:p>
          <a:p>
            <a:pPr algn="just">
              <a:buFont typeface="Arial" charset="0"/>
              <a:buChar char="•"/>
            </a:pPr>
            <a:endParaRPr lang="en-US" sz="2000"/>
          </a:p>
          <a:p>
            <a:pPr algn="just">
              <a:buFont typeface="Arial" charset="0"/>
              <a:buChar char="•"/>
            </a:pPr>
            <a:r>
              <a:rPr lang="en-US" sz="2000"/>
              <a:t>Feedback on performance</a:t>
            </a:r>
          </a:p>
          <a:p>
            <a:pPr algn="just">
              <a:buFont typeface="Arial" charset="0"/>
              <a:buChar char="•"/>
            </a:pPr>
            <a:endParaRPr lang="en-US" sz="2000"/>
          </a:p>
          <a:p>
            <a:pPr algn="just">
              <a:buFont typeface="Arial" charset="0"/>
              <a:buChar char="•"/>
            </a:pPr>
            <a:r>
              <a:rPr lang="en-US" sz="2000"/>
              <a:t>Newsletters, memos, circulars</a:t>
            </a:r>
          </a:p>
          <a:p>
            <a:pPr algn="just">
              <a:buFont typeface="Arial" charset="0"/>
              <a:buChar char="•"/>
            </a:pPr>
            <a:endParaRPr lang="en-US" sz="2000"/>
          </a:p>
          <a:p>
            <a:pPr lvl="4" algn="just">
              <a:buFont typeface="Arial" charset="0"/>
              <a:buChar char="•"/>
            </a:pPr>
            <a:r>
              <a:rPr lang="en-US" sz="2000"/>
              <a:t>Annual reports</a:t>
            </a:r>
          </a:p>
        </p:txBody>
      </p:sp>
      <p:pic>
        <p:nvPicPr>
          <p:cNvPr id="13315"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13316" name="TextBox 3"/>
          <p:cNvSpPr txBox="1">
            <a:spLocks noChangeArrowheads="1"/>
          </p:cNvSpPr>
          <p:nvPr/>
        </p:nvSpPr>
        <p:spPr bwMode="auto">
          <a:xfrm>
            <a:off x="1676400" y="228600"/>
            <a:ext cx="5176838" cy="523875"/>
          </a:xfrm>
          <a:prstGeom prst="rect">
            <a:avLst/>
          </a:prstGeom>
          <a:noFill/>
          <a:ln w="9525">
            <a:noFill/>
            <a:miter lim="800000"/>
            <a:headEnd/>
            <a:tailEnd/>
          </a:ln>
        </p:spPr>
        <p:txBody>
          <a:bodyPr wrap="none">
            <a:spAutoFit/>
          </a:bodyPr>
          <a:lstStyle/>
          <a:p>
            <a:r>
              <a:rPr lang="en-US" sz="2800" b="1"/>
              <a:t>DOWNWARDS COMMUNICATION</a:t>
            </a:r>
            <a:endParaRPr lang="en-US" b="1"/>
          </a:p>
        </p:txBody>
      </p:sp>
      <p:sp>
        <p:nvSpPr>
          <p:cNvPr id="5" name="Slide Number Placeholder 4"/>
          <p:cNvSpPr>
            <a:spLocks noGrp="1"/>
          </p:cNvSpPr>
          <p:nvPr>
            <p:ph type="sldNum" sz="quarter" idx="12"/>
          </p:nvPr>
        </p:nvSpPr>
        <p:spPr/>
        <p:txBody>
          <a:bodyPr/>
          <a:lstStyle/>
          <a:p>
            <a:pPr>
              <a:defRPr/>
            </a:pPr>
            <a:fld id="{A1618A4E-3A51-4B9C-99E2-FBDB445066CB}" type="slidenum">
              <a:rPr lang="en-US" smtClean="0"/>
              <a:pPr>
                <a:defRPr/>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3"/>
          <p:cNvPicPr>
            <a:picLocks noChangeAspect="1" noChangeArrowheads="1"/>
          </p:cNvPicPr>
          <p:nvPr/>
        </p:nvPicPr>
        <p:blipFill>
          <a:blip r:embed="rId2"/>
          <a:srcRect l="18925" t="37250" r="57991" b="13818"/>
          <a:stretch>
            <a:fillRect/>
          </a:stretch>
        </p:blipFill>
        <p:spPr bwMode="auto">
          <a:xfrm>
            <a:off x="1524000" y="914400"/>
            <a:ext cx="7620000" cy="5657850"/>
          </a:xfrm>
          <a:prstGeom prst="rect">
            <a:avLst/>
          </a:prstGeom>
          <a:noFill/>
          <a:ln w="9525">
            <a:noFill/>
            <a:miter lim="800000"/>
            <a:headEnd/>
            <a:tailEnd/>
          </a:ln>
        </p:spPr>
      </p:pic>
      <p:pic>
        <p:nvPicPr>
          <p:cNvPr id="14339" name="Picture 2" descr="C:\Users\hp\Desktop\PMPE IMAGES\teal-bumpy-header.jpg"/>
          <p:cNvPicPr>
            <a:picLocks noChangeAspect="1" noChangeArrowheads="1"/>
          </p:cNvPicPr>
          <p:nvPr/>
        </p:nvPicPr>
        <p:blipFill>
          <a:blip r:embed="rId3"/>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072F35EE-924F-4F1A-8CE3-4A08869AD39D}" type="slidenum">
              <a:rPr lang="en-US" smtClean="0"/>
              <a:pPr>
                <a:defRPr/>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0" y="1295400"/>
            <a:ext cx="9372600" cy="4154488"/>
          </a:xfrm>
          <a:prstGeom prst="rect">
            <a:avLst/>
          </a:prstGeom>
          <a:noFill/>
          <a:ln w="9525">
            <a:noFill/>
            <a:miter lim="800000"/>
            <a:headEnd/>
            <a:tailEnd/>
          </a:ln>
        </p:spPr>
        <p:txBody>
          <a:bodyPr>
            <a:spAutoFit/>
          </a:bodyPr>
          <a:lstStyle/>
          <a:p>
            <a:pPr algn="just">
              <a:buFont typeface="Arial" charset="0"/>
              <a:buChar char="•"/>
            </a:pPr>
            <a:r>
              <a:rPr lang="en-US" sz="2400"/>
              <a:t>From lower level mgmt to middle and upper levels of management.</a:t>
            </a:r>
          </a:p>
          <a:p>
            <a:pPr algn="just">
              <a:buFont typeface="Arial" charset="0"/>
              <a:buChar char="•"/>
            </a:pPr>
            <a:endParaRPr lang="en-US" sz="2400"/>
          </a:p>
          <a:p>
            <a:pPr algn="just">
              <a:buFont typeface="Arial" charset="0"/>
              <a:buChar char="•"/>
            </a:pPr>
            <a:r>
              <a:rPr lang="en-US" sz="2400"/>
              <a:t>Upward Communication</a:t>
            </a:r>
            <a:r>
              <a:rPr lang="en-US" sz="2400" b="1"/>
              <a:t> </a:t>
            </a:r>
            <a:r>
              <a:rPr lang="en-US" sz="2400"/>
              <a:t>in the form of</a:t>
            </a:r>
          </a:p>
          <a:p>
            <a:pPr algn="just">
              <a:buFont typeface="Arial" charset="0"/>
              <a:buChar char="•"/>
            </a:pPr>
            <a:endParaRPr lang="en-US" sz="2400"/>
          </a:p>
          <a:p>
            <a:pPr algn="just">
              <a:buFont typeface="Arial" charset="0"/>
              <a:buChar char="•"/>
            </a:pPr>
            <a:r>
              <a:rPr lang="en-US" sz="2400"/>
              <a:t>Reports by subordinates to superiors on work performance</a:t>
            </a:r>
          </a:p>
          <a:p>
            <a:pPr algn="just">
              <a:buFont typeface="Arial" charset="0"/>
              <a:buChar char="•"/>
            </a:pPr>
            <a:endParaRPr lang="en-US" sz="2400"/>
          </a:p>
          <a:p>
            <a:pPr algn="just">
              <a:buFont typeface="Arial" charset="0"/>
              <a:buChar char="•"/>
            </a:pPr>
            <a:r>
              <a:rPr lang="en-US" sz="2400"/>
              <a:t>Grievances and complaints</a:t>
            </a:r>
          </a:p>
          <a:p>
            <a:pPr algn="just">
              <a:buFont typeface="Arial" charset="0"/>
              <a:buChar char="•"/>
            </a:pPr>
            <a:endParaRPr lang="en-US" sz="2400"/>
          </a:p>
          <a:p>
            <a:pPr algn="just">
              <a:buFont typeface="Arial" charset="0"/>
              <a:buChar char="•"/>
            </a:pPr>
            <a:r>
              <a:rPr lang="en-US" sz="2400"/>
              <a:t>Suggestions and ideas of subordinates to the top mgmt</a:t>
            </a:r>
          </a:p>
          <a:p>
            <a:pPr algn="just">
              <a:buFont typeface="Arial" charset="0"/>
              <a:buChar char="•"/>
            </a:pPr>
            <a:endParaRPr lang="en-US" sz="2400"/>
          </a:p>
          <a:p>
            <a:pPr algn="just">
              <a:buFont typeface="Arial" charset="0"/>
              <a:buChar char="•"/>
            </a:pPr>
            <a:r>
              <a:rPr lang="en-US" sz="2400"/>
              <a:t>clarifications requests or appeals</a:t>
            </a:r>
          </a:p>
        </p:txBody>
      </p:sp>
      <p:pic>
        <p:nvPicPr>
          <p:cNvPr id="15363"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15364" name="TextBox 3"/>
          <p:cNvSpPr txBox="1">
            <a:spLocks noChangeArrowheads="1"/>
          </p:cNvSpPr>
          <p:nvPr/>
        </p:nvSpPr>
        <p:spPr bwMode="auto">
          <a:xfrm>
            <a:off x="2362200" y="304800"/>
            <a:ext cx="4575175" cy="523875"/>
          </a:xfrm>
          <a:prstGeom prst="rect">
            <a:avLst/>
          </a:prstGeom>
          <a:noFill/>
          <a:ln w="9525">
            <a:noFill/>
            <a:miter lim="800000"/>
            <a:headEnd/>
            <a:tailEnd/>
          </a:ln>
        </p:spPr>
        <p:txBody>
          <a:bodyPr wrap="none">
            <a:spAutoFit/>
          </a:bodyPr>
          <a:lstStyle/>
          <a:p>
            <a:r>
              <a:rPr lang="en-US" sz="2800" b="1"/>
              <a:t>UPWARDS COMMUNICATION</a:t>
            </a:r>
            <a:endParaRPr lang="en-US" b="1"/>
          </a:p>
        </p:txBody>
      </p:sp>
      <p:sp>
        <p:nvSpPr>
          <p:cNvPr id="5" name="Slide Number Placeholder 4"/>
          <p:cNvSpPr>
            <a:spLocks noGrp="1"/>
          </p:cNvSpPr>
          <p:nvPr>
            <p:ph type="sldNum" sz="quarter" idx="12"/>
          </p:nvPr>
        </p:nvSpPr>
        <p:spPr/>
        <p:txBody>
          <a:bodyPr/>
          <a:lstStyle/>
          <a:p>
            <a:pPr>
              <a:defRPr/>
            </a:pPr>
            <a:fld id="{E0272EB9-EB01-420B-B01E-C859CE053032}" type="slidenum">
              <a:rPr lang="en-US" smtClean="0"/>
              <a:pPr>
                <a:defRPr/>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Upward Communication: Definition, Advantages, Disadvantages ..."/>
          <p:cNvPicPr>
            <a:picLocks noChangeAspect="1" noChangeArrowheads="1"/>
          </p:cNvPicPr>
          <p:nvPr/>
        </p:nvPicPr>
        <p:blipFill>
          <a:blip r:embed="rId2"/>
          <a:srcRect/>
          <a:stretch>
            <a:fillRect/>
          </a:stretch>
        </p:blipFill>
        <p:spPr bwMode="auto">
          <a:xfrm>
            <a:off x="285750" y="428625"/>
            <a:ext cx="8429625" cy="5786438"/>
          </a:xfrm>
          <a:prstGeom prst="rect">
            <a:avLst/>
          </a:prstGeom>
          <a:noFill/>
          <a:ln w="9525">
            <a:noFill/>
            <a:miter lim="800000"/>
            <a:headEnd/>
            <a:tailEnd/>
          </a:ln>
        </p:spPr>
      </p:pic>
      <p:pic>
        <p:nvPicPr>
          <p:cNvPr id="16387" name="Picture 2" descr="C:\Users\hp\Desktop\PMPE IMAGES\teal-bumpy-header.jpg"/>
          <p:cNvPicPr>
            <a:picLocks noChangeAspect="1" noChangeArrowheads="1"/>
          </p:cNvPicPr>
          <p:nvPr/>
        </p:nvPicPr>
        <p:blipFill>
          <a:blip r:embed="rId3"/>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9C45D475-C2FC-47C8-A6F0-38BE64DADA6A}" type="slidenum">
              <a:rPr lang="en-US" smtClean="0"/>
              <a:pPr>
                <a:defRPr/>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0" y="2903538"/>
            <a:ext cx="9144000" cy="830262"/>
          </a:xfrm>
          <a:prstGeom prst="rect">
            <a:avLst/>
          </a:prstGeom>
          <a:noFill/>
          <a:ln w="9525">
            <a:noFill/>
            <a:miter lim="800000"/>
            <a:headEnd/>
            <a:tailEnd/>
          </a:ln>
        </p:spPr>
        <p:txBody>
          <a:bodyPr>
            <a:spAutoFit/>
          </a:bodyPr>
          <a:lstStyle/>
          <a:p>
            <a:pPr algn="just"/>
            <a:r>
              <a:rPr lang="en-US" sz="2400" b="1"/>
              <a:t>Sideward or horizontal Communication</a:t>
            </a:r>
            <a:r>
              <a:rPr lang="en-US" sz="2400"/>
              <a:t>: this communication takes place among mgrs placed at same rank in the org.</a:t>
            </a:r>
          </a:p>
        </p:txBody>
      </p:sp>
      <p:pic>
        <p:nvPicPr>
          <p:cNvPr id="17411"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A7869AFD-183B-426D-A8FB-A6BE2CBE94FC}" type="slidenum">
              <a:rPr lang="en-US" smtClean="0"/>
              <a:pPr>
                <a:defRPr/>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0" y="1316038"/>
            <a:ext cx="8915400" cy="4094162"/>
          </a:xfrm>
          <a:prstGeom prst="rect">
            <a:avLst/>
          </a:prstGeom>
          <a:noFill/>
          <a:ln w="9525">
            <a:noFill/>
            <a:miter lim="800000"/>
            <a:headEnd/>
            <a:tailEnd/>
          </a:ln>
        </p:spPr>
        <p:txBody>
          <a:bodyPr>
            <a:spAutoFit/>
          </a:bodyPr>
          <a:lstStyle/>
          <a:p>
            <a:pPr algn="just"/>
            <a:r>
              <a:rPr lang="en-US" sz="2000"/>
              <a:t>	It is the result of casual or personal contact between the individuals in an org. Information that unofficially reaches an employee is called informal com. It also known as grapevine com. It spreads like grape plant.</a:t>
            </a:r>
          </a:p>
          <a:p>
            <a:pPr algn="just"/>
            <a:endParaRPr lang="en-US" sz="2000"/>
          </a:p>
          <a:p>
            <a:pPr algn="just"/>
            <a:r>
              <a:rPr lang="en-US" sz="2000" b="1"/>
              <a:t>Features of informal com</a:t>
            </a:r>
            <a:r>
              <a:rPr lang="en-US" sz="2000"/>
              <a:t>:</a:t>
            </a:r>
          </a:p>
          <a:p>
            <a:pPr algn="just">
              <a:buFont typeface="Arial" charset="0"/>
              <a:buChar char="•"/>
            </a:pPr>
            <a:r>
              <a:rPr lang="en-US" sz="2000"/>
              <a:t>it is verbally transmitted</a:t>
            </a:r>
          </a:p>
          <a:p>
            <a:pPr algn="just">
              <a:buFont typeface="Arial" charset="0"/>
              <a:buChar char="•"/>
            </a:pPr>
            <a:r>
              <a:rPr lang="en-US" sz="2000"/>
              <a:t>it does not follow scalar chain</a:t>
            </a:r>
          </a:p>
          <a:p>
            <a:pPr algn="just">
              <a:buFont typeface="Arial" charset="0"/>
              <a:buChar char="•"/>
            </a:pPr>
            <a:r>
              <a:rPr lang="en-US" sz="2000"/>
              <a:t>the information are not officially received</a:t>
            </a:r>
          </a:p>
          <a:p>
            <a:pPr algn="just">
              <a:buFont typeface="Arial" charset="0"/>
              <a:buChar char="•"/>
            </a:pPr>
            <a:r>
              <a:rPr lang="en-US" sz="2000"/>
              <a:t>proof of receiving the information is not available</a:t>
            </a:r>
          </a:p>
          <a:p>
            <a:pPr algn="just"/>
            <a:endParaRPr lang="en-US" sz="2000" b="1"/>
          </a:p>
          <a:p>
            <a:pPr algn="just"/>
            <a:r>
              <a:rPr lang="en-US" sz="2000" b="1"/>
              <a:t>Advantages:</a:t>
            </a:r>
            <a:endParaRPr lang="en-US" sz="2000"/>
          </a:p>
          <a:p>
            <a:pPr algn="just"/>
            <a:r>
              <a:rPr lang="en-US" sz="2000"/>
              <a:t>It is very fast, It provides mental relief to employees who wait for formal announcement.</a:t>
            </a:r>
          </a:p>
        </p:txBody>
      </p:sp>
      <p:pic>
        <p:nvPicPr>
          <p:cNvPr id="18435" name="Picture 2" descr="C:\Users\hp\Desktop\PMPE IMAGES\teal-bumpy-header.jpg"/>
          <p:cNvPicPr>
            <a:picLocks noChangeAspect="1" noChangeArrowheads="1"/>
          </p:cNvPicPr>
          <p:nvPr/>
        </p:nvPicPr>
        <p:blipFill>
          <a:blip r:embed="rId2"/>
          <a:srcRect/>
          <a:stretch>
            <a:fillRect/>
          </a:stretch>
        </p:blipFill>
        <p:spPr bwMode="auto">
          <a:xfrm>
            <a:off x="0" y="-76200"/>
            <a:ext cx="9144000" cy="990600"/>
          </a:xfrm>
          <a:prstGeom prst="rect">
            <a:avLst/>
          </a:prstGeom>
          <a:noFill/>
          <a:ln w="9525">
            <a:noFill/>
            <a:miter lim="800000"/>
            <a:headEnd/>
            <a:tailEnd/>
          </a:ln>
        </p:spPr>
      </p:pic>
      <p:sp>
        <p:nvSpPr>
          <p:cNvPr id="18436" name="TextBox 3"/>
          <p:cNvSpPr txBox="1">
            <a:spLocks noChangeArrowheads="1"/>
          </p:cNvSpPr>
          <p:nvPr/>
        </p:nvSpPr>
        <p:spPr bwMode="auto">
          <a:xfrm>
            <a:off x="2133600" y="228600"/>
            <a:ext cx="4651375" cy="523875"/>
          </a:xfrm>
          <a:prstGeom prst="rect">
            <a:avLst/>
          </a:prstGeom>
          <a:noFill/>
          <a:ln w="9525">
            <a:noFill/>
            <a:miter lim="800000"/>
            <a:headEnd/>
            <a:tailEnd/>
          </a:ln>
        </p:spPr>
        <p:txBody>
          <a:bodyPr wrap="none">
            <a:spAutoFit/>
          </a:bodyPr>
          <a:lstStyle/>
          <a:p>
            <a:r>
              <a:rPr lang="en-US" sz="2800" b="1"/>
              <a:t>INFORMAL COMMUNICATION</a:t>
            </a:r>
            <a:endParaRPr lang="en-US" b="1"/>
          </a:p>
        </p:txBody>
      </p:sp>
      <p:sp>
        <p:nvSpPr>
          <p:cNvPr id="5" name="Slide Number Placeholder 4"/>
          <p:cNvSpPr>
            <a:spLocks noGrp="1"/>
          </p:cNvSpPr>
          <p:nvPr>
            <p:ph type="sldNum" sz="quarter" idx="12"/>
          </p:nvPr>
        </p:nvSpPr>
        <p:spPr/>
        <p:txBody>
          <a:bodyPr/>
          <a:lstStyle/>
          <a:p>
            <a:pPr>
              <a:defRPr/>
            </a:pPr>
            <a:fld id="{C1431A6C-FE72-4E01-A198-5ED11929EE46}" type="slidenum">
              <a:rPr lang="en-US" smtClean="0"/>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hat is informal communication or Grapevine?"/>
          <p:cNvPicPr>
            <a:picLocks noChangeAspect="1" noChangeArrowheads="1"/>
          </p:cNvPicPr>
          <p:nvPr/>
        </p:nvPicPr>
        <p:blipFill>
          <a:blip r:embed="rId2"/>
          <a:srcRect/>
          <a:stretch>
            <a:fillRect/>
          </a:stretch>
        </p:blipFill>
        <p:spPr bwMode="auto">
          <a:xfrm>
            <a:off x="1295400" y="152400"/>
            <a:ext cx="7848600" cy="645318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95E68636-F4F7-479C-A7B9-FE8B7FE0A335}" type="slidenum">
              <a:rPr lang="en-US" smtClean="0"/>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ChangeArrowheads="1"/>
          </p:cNvSpPr>
          <p:nvPr/>
        </p:nvSpPr>
        <p:spPr bwMode="auto">
          <a:xfrm>
            <a:off x="0" y="1524000"/>
            <a:ext cx="8915400" cy="3786188"/>
          </a:xfrm>
          <a:prstGeom prst="rect">
            <a:avLst/>
          </a:prstGeom>
          <a:noFill/>
          <a:ln w="9525">
            <a:noFill/>
            <a:miter lim="800000"/>
            <a:headEnd/>
            <a:tailEnd/>
          </a:ln>
        </p:spPr>
        <p:txBody>
          <a:bodyPr>
            <a:spAutoFit/>
          </a:bodyPr>
          <a:lstStyle/>
          <a:p>
            <a:pPr algn="just">
              <a:buFont typeface="Arial" charset="0"/>
              <a:buChar char="•"/>
            </a:pPr>
            <a:r>
              <a:rPr lang="en-US" sz="2000"/>
              <a:t>It gives scope for rumors</a:t>
            </a:r>
          </a:p>
          <a:p>
            <a:pPr algn="just">
              <a:buFont typeface="Arial" charset="0"/>
              <a:buChar char="•"/>
            </a:pPr>
            <a:endParaRPr lang="en-US" sz="2000"/>
          </a:p>
          <a:p>
            <a:pPr algn="just">
              <a:buFont typeface="Arial" charset="0"/>
              <a:buChar char="•"/>
            </a:pPr>
            <a:r>
              <a:rPr lang="en-US" sz="2000"/>
              <a:t>The information is not authentic, so the employees cannot act against it</a:t>
            </a:r>
          </a:p>
          <a:p>
            <a:pPr algn="just">
              <a:buFont typeface="Arial" charset="0"/>
              <a:buChar char="•"/>
            </a:pPr>
            <a:endParaRPr lang="en-US" sz="2000"/>
          </a:p>
          <a:p>
            <a:pPr algn="just">
              <a:buFont typeface="Arial" charset="0"/>
              <a:buChar char="•"/>
            </a:pPr>
            <a:r>
              <a:rPr lang="en-US" sz="2000"/>
              <a:t>It also gets altered and twisted</a:t>
            </a:r>
          </a:p>
          <a:p>
            <a:pPr algn="just">
              <a:buFont typeface="Arial" charset="0"/>
              <a:buChar char="•"/>
            </a:pPr>
            <a:endParaRPr lang="en-US" sz="2000"/>
          </a:p>
          <a:p>
            <a:pPr algn="just">
              <a:buFont typeface="Arial" charset="0"/>
              <a:buChar char="•"/>
            </a:pPr>
            <a:r>
              <a:rPr lang="en-US" sz="2000"/>
              <a:t>It origin cannot be traced</a:t>
            </a:r>
          </a:p>
          <a:p>
            <a:pPr algn="just">
              <a:buFont typeface="Arial" charset="0"/>
              <a:buChar char="•"/>
            </a:pPr>
            <a:endParaRPr lang="en-US" sz="2000"/>
          </a:p>
          <a:p>
            <a:pPr algn="just">
              <a:buFont typeface="Arial" charset="0"/>
              <a:buChar char="•"/>
            </a:pPr>
            <a:r>
              <a:rPr lang="en-US" sz="2000"/>
              <a:t>It leaks out information which should be kept confidential</a:t>
            </a:r>
          </a:p>
          <a:p>
            <a:pPr algn="just">
              <a:buFont typeface="Arial" charset="0"/>
              <a:buChar char="•"/>
            </a:pPr>
            <a:endParaRPr lang="en-US" sz="2000" b="1"/>
          </a:p>
          <a:p>
            <a:pPr algn="just">
              <a:buFont typeface="Arial" charset="0"/>
              <a:buChar char="•"/>
            </a:pPr>
            <a:r>
              <a:rPr lang="en-US" sz="2000" b="1"/>
              <a:t>Rumour </a:t>
            </a:r>
            <a:r>
              <a:rPr lang="en-US" sz="2000"/>
              <a:t>is grapevine information which is communicated without authentic stds of evidence. It is generally incorrect information.</a:t>
            </a:r>
            <a:endParaRPr lang="en-US"/>
          </a:p>
        </p:txBody>
      </p:sp>
      <p:pic>
        <p:nvPicPr>
          <p:cNvPr id="20483"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20484" name="TextBox 3"/>
          <p:cNvSpPr txBox="1">
            <a:spLocks noChangeArrowheads="1"/>
          </p:cNvSpPr>
          <p:nvPr/>
        </p:nvSpPr>
        <p:spPr bwMode="auto">
          <a:xfrm>
            <a:off x="3352800" y="228600"/>
            <a:ext cx="2692400" cy="523875"/>
          </a:xfrm>
          <a:prstGeom prst="rect">
            <a:avLst/>
          </a:prstGeom>
          <a:noFill/>
          <a:ln w="9525">
            <a:noFill/>
            <a:miter lim="800000"/>
            <a:headEnd/>
            <a:tailEnd/>
          </a:ln>
        </p:spPr>
        <p:txBody>
          <a:bodyPr wrap="none">
            <a:spAutoFit/>
          </a:bodyPr>
          <a:lstStyle/>
          <a:p>
            <a:r>
              <a:rPr lang="en-US" sz="2800" b="1"/>
              <a:t>DISADVANTAGES</a:t>
            </a:r>
            <a:endParaRPr lang="en-US" b="1"/>
          </a:p>
        </p:txBody>
      </p:sp>
      <p:sp>
        <p:nvSpPr>
          <p:cNvPr id="5" name="Slide Number Placeholder 4"/>
          <p:cNvSpPr>
            <a:spLocks noGrp="1"/>
          </p:cNvSpPr>
          <p:nvPr>
            <p:ph type="sldNum" sz="quarter" idx="12"/>
          </p:nvPr>
        </p:nvSpPr>
        <p:spPr/>
        <p:txBody>
          <a:bodyPr/>
          <a:lstStyle/>
          <a:p>
            <a:pPr>
              <a:defRPr/>
            </a:pPr>
            <a:fld id="{CF14AE4C-A8E6-48EA-A8E2-91ACFA47DBEF}"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What is Communication? definition, elements, forms and modes ..."/>
          <p:cNvPicPr>
            <a:picLocks noChangeAspect="1" noChangeArrowheads="1"/>
          </p:cNvPicPr>
          <p:nvPr/>
        </p:nvPicPr>
        <p:blipFill>
          <a:blip r:embed="rId2"/>
          <a:srcRect/>
          <a:stretch>
            <a:fillRect/>
          </a:stretch>
        </p:blipFill>
        <p:spPr bwMode="auto">
          <a:xfrm>
            <a:off x="762000" y="914400"/>
            <a:ext cx="7848600" cy="5786438"/>
          </a:xfrm>
          <a:prstGeom prst="rect">
            <a:avLst/>
          </a:prstGeom>
          <a:noFill/>
          <a:ln w="9525">
            <a:noFill/>
            <a:miter lim="800000"/>
            <a:headEnd/>
            <a:tailEnd/>
          </a:ln>
        </p:spPr>
      </p:pic>
      <p:sp>
        <p:nvSpPr>
          <p:cNvPr id="3075" name="TextBox 3"/>
          <p:cNvSpPr txBox="1">
            <a:spLocks noChangeArrowheads="1"/>
          </p:cNvSpPr>
          <p:nvPr/>
        </p:nvSpPr>
        <p:spPr bwMode="auto">
          <a:xfrm>
            <a:off x="3200400" y="228600"/>
            <a:ext cx="3732213"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COMMUNICATION</a:t>
            </a:r>
          </a:p>
        </p:txBody>
      </p:sp>
      <p:sp>
        <p:nvSpPr>
          <p:cNvPr id="4" name="Slide Number Placeholder 3"/>
          <p:cNvSpPr>
            <a:spLocks noGrp="1"/>
          </p:cNvSpPr>
          <p:nvPr>
            <p:ph type="sldNum" sz="quarter" idx="12"/>
          </p:nvPr>
        </p:nvSpPr>
        <p:spPr/>
        <p:txBody>
          <a:bodyPr/>
          <a:lstStyle/>
          <a:p>
            <a:pPr>
              <a:defRPr/>
            </a:pPr>
            <a:fld id="{EA0C955B-A1A7-403B-BF3A-2BC5285819BC}" type="slidenum">
              <a:rPr lang="en-US" smtClean="0"/>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ormal and informal communication - YouTube"/>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765A34D-60F9-4264-B1B1-40857C810C09}"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descr="Group. - ppt download"/>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22531" name="AutoShape 4" descr="Group. - ppt download"/>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22532" name="AutoShape 6" descr="Group. - ppt download"/>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22533" name="Picture 7" descr="C:\Users\hp\Desktop\MA\Grapevine+Patterns+A+F+B+D+J+H+C+E+K+G+I+X.jpg"/>
          <p:cNvPicPr>
            <a:picLocks noChangeAspect="1" noChangeArrowheads="1"/>
          </p:cNvPicPr>
          <p:nvPr/>
        </p:nvPicPr>
        <p:blipFill>
          <a:blip r:embed="rId2"/>
          <a:srcRect/>
          <a:stretch>
            <a:fillRect/>
          </a:stretch>
        </p:blipFill>
        <p:spPr bwMode="auto">
          <a:xfrm>
            <a:off x="1447800" y="0"/>
            <a:ext cx="7696200" cy="6858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BC09AFC8-51E0-4E1C-A9EC-F4C5251AAF62}"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04800" y="914400"/>
          <a:ext cx="8501063" cy="5572125"/>
        </p:xfrm>
        <a:graphic>
          <a:graphicData uri="http://schemas.openxmlformats.org/drawingml/2006/table">
            <a:tbl>
              <a:tblPr/>
              <a:tblGrid>
                <a:gridCol w="4250532"/>
                <a:gridCol w="4250532"/>
              </a:tblGrid>
              <a:tr h="428625">
                <a:tc>
                  <a:txBody>
                    <a:bodyPr/>
                    <a:lstStyle/>
                    <a:p>
                      <a:pPr marL="0" marR="0" algn="just">
                        <a:spcBef>
                          <a:spcPts val="0"/>
                        </a:spcBef>
                        <a:spcAft>
                          <a:spcPts val="0"/>
                        </a:spcAft>
                        <a:tabLst>
                          <a:tab pos="2352675" algn="l"/>
                        </a:tabLst>
                      </a:pPr>
                      <a:r>
                        <a:rPr lang="en-US" sz="2400" b="1" dirty="0">
                          <a:latin typeface="Times New Roman"/>
                          <a:ea typeface="Times New Roman"/>
                        </a:rPr>
                        <a:t>Formal</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tabLst>
                          <a:tab pos="2352675" algn="l"/>
                        </a:tabLst>
                      </a:pPr>
                      <a:r>
                        <a:rPr lang="en-US" sz="2400" b="1">
                          <a:latin typeface="Times New Roman"/>
                          <a:ea typeface="Times New Roman"/>
                        </a:rPr>
                        <a:t>Informal</a:t>
                      </a:r>
                      <a:endParaRPr lang="en-US" sz="24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43500">
                <a:tc>
                  <a:txBody>
                    <a:bodyPr/>
                    <a:lstStyle/>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Formal Communication follows the officially established chain of command</a:t>
                      </a:r>
                    </a:p>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it is a slow moving process</a:t>
                      </a:r>
                    </a:p>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It is easy to pinpoint the responsibility with respect to formal com</a:t>
                      </a:r>
                    </a:p>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It consist mainly of work related matters</a:t>
                      </a:r>
                    </a:p>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It is orderly and systematic in direction of flow</a:t>
                      </a:r>
                    </a:p>
                    <a:p>
                      <a:pPr marL="342900" marR="0" lvl="0" indent="-342900" algn="just">
                        <a:spcBef>
                          <a:spcPts val="0"/>
                        </a:spcBef>
                        <a:spcAft>
                          <a:spcPts val="0"/>
                        </a:spcAft>
                        <a:buFont typeface="+mj-lt"/>
                        <a:buAutoNum type="arabicPeriod"/>
                        <a:tabLst>
                          <a:tab pos="457200" algn="l"/>
                          <a:tab pos="2352675" algn="l"/>
                        </a:tabLst>
                      </a:pPr>
                      <a:r>
                        <a:rPr lang="en-US" sz="2400" dirty="0">
                          <a:latin typeface="Times New Roman"/>
                          <a:ea typeface="Times New Roman"/>
                        </a:rPr>
                        <a:t>It serves org needs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Informal Communication is independent of the authority relations</a:t>
                      </a:r>
                    </a:p>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it is a fast moving process</a:t>
                      </a:r>
                    </a:p>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it is not possible to fix the responsibility of informal com</a:t>
                      </a:r>
                    </a:p>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It may consist of work related as well as social related</a:t>
                      </a:r>
                    </a:p>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It is unsystematic in direction of flow</a:t>
                      </a:r>
                    </a:p>
                    <a:p>
                      <a:pPr marL="742950" marR="0" lvl="1" indent="-285750" algn="just">
                        <a:spcBef>
                          <a:spcPts val="0"/>
                        </a:spcBef>
                        <a:spcAft>
                          <a:spcPts val="0"/>
                        </a:spcAft>
                        <a:buFont typeface="+mj-lt"/>
                        <a:buAutoNum type="arabicPeriod"/>
                        <a:tabLst>
                          <a:tab pos="914400" algn="l"/>
                          <a:tab pos="2352675" algn="l"/>
                        </a:tabLst>
                      </a:pPr>
                      <a:r>
                        <a:rPr lang="en-US" sz="2400" dirty="0">
                          <a:latin typeface="Times New Roman"/>
                          <a:ea typeface="Times New Roman"/>
                        </a:rPr>
                        <a:t>It serves social needs of members of the org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3565" name="Picture 3"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CE41B83F-4C34-4878-AC8D-A2E69AB53627}" type="slidenum">
              <a:rPr lang="en-US" smtClean="0"/>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ormal Communication vs. Informal Communication: What is The ..."/>
          <p:cNvPicPr>
            <a:picLocks noChangeAspect="1" noChangeArrowheads="1"/>
          </p:cNvPicPr>
          <p:nvPr/>
        </p:nvPicPr>
        <p:blipFill>
          <a:blip r:embed="rId2"/>
          <a:srcRect/>
          <a:stretch>
            <a:fillRect/>
          </a:stretch>
        </p:blipFill>
        <p:spPr bwMode="auto">
          <a:xfrm>
            <a:off x="214313" y="304800"/>
            <a:ext cx="8715375" cy="64484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9492BC8-46A8-41A4-AFB0-DA7CF409D8F8}"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ChangeArrowheads="1"/>
          </p:cNvSpPr>
          <p:nvPr/>
        </p:nvSpPr>
        <p:spPr bwMode="auto">
          <a:xfrm>
            <a:off x="0" y="1066800"/>
            <a:ext cx="9144000" cy="4678363"/>
          </a:xfrm>
          <a:prstGeom prst="rect">
            <a:avLst/>
          </a:prstGeom>
          <a:noFill/>
          <a:ln w="9525">
            <a:noFill/>
            <a:miter lim="800000"/>
            <a:headEnd/>
            <a:tailEnd/>
          </a:ln>
        </p:spPr>
        <p:txBody>
          <a:bodyPr>
            <a:spAutoFit/>
          </a:bodyPr>
          <a:lstStyle/>
          <a:p>
            <a:pPr algn="just">
              <a:buFont typeface="Arial" charset="0"/>
              <a:buChar char="•"/>
            </a:pPr>
            <a:r>
              <a:rPr lang="en-US" sz="2000" b="1"/>
              <a:t>Oral Communication or verbal Communication</a:t>
            </a:r>
            <a:r>
              <a:rPr lang="en-US" sz="2000"/>
              <a:t>: is a way of transmitting messages       through words spoken by the sender of com to the recipient.</a:t>
            </a:r>
          </a:p>
          <a:p>
            <a:pPr algn="just">
              <a:buFont typeface="Arial" charset="0"/>
              <a:buChar char="•"/>
            </a:pPr>
            <a:endParaRPr lang="en-US" sz="2000"/>
          </a:p>
          <a:p>
            <a:pPr algn="just">
              <a:buFont typeface="Arial" charset="0"/>
              <a:buChar char="•"/>
            </a:pPr>
            <a:r>
              <a:rPr lang="en-US" sz="2000"/>
              <a:t>Face to face conversation: it takes place between two or more persons</a:t>
            </a:r>
          </a:p>
          <a:p>
            <a:pPr algn="just">
              <a:buFont typeface="Arial" charset="0"/>
              <a:buChar char="•"/>
            </a:pPr>
            <a:endParaRPr lang="en-US" sz="2000"/>
          </a:p>
          <a:p>
            <a:pPr algn="just">
              <a:buFont typeface="Arial" charset="0"/>
              <a:buChar char="•"/>
            </a:pPr>
            <a:r>
              <a:rPr lang="en-US" sz="2000"/>
              <a:t>Meetings: arranged to discuss certain issues like work related</a:t>
            </a:r>
          </a:p>
          <a:p>
            <a:pPr algn="just">
              <a:buFont typeface="Arial" charset="0"/>
              <a:buChar char="•"/>
            </a:pPr>
            <a:endParaRPr lang="en-US" sz="2000"/>
          </a:p>
          <a:p>
            <a:pPr algn="just">
              <a:buFont typeface="Arial" charset="0"/>
              <a:buChar char="•"/>
            </a:pPr>
            <a:r>
              <a:rPr lang="en-US" sz="2000"/>
              <a:t>conversation through telephone, mobile phone: it makes it possible to talk to anyone at any place</a:t>
            </a:r>
          </a:p>
          <a:p>
            <a:pPr algn="just">
              <a:buFont typeface="Arial" charset="0"/>
              <a:buChar char="•"/>
            </a:pPr>
            <a:endParaRPr lang="en-US" sz="2000"/>
          </a:p>
          <a:p>
            <a:pPr algn="just">
              <a:buFont typeface="Arial" charset="0"/>
              <a:buChar char="•"/>
            </a:pPr>
            <a:r>
              <a:rPr lang="en-US" sz="2000"/>
              <a:t>Intercom: it enables the employee to talk to another employee in the same premises</a:t>
            </a:r>
          </a:p>
          <a:p>
            <a:pPr algn="just">
              <a:buFont typeface="Arial" charset="0"/>
              <a:buChar char="•"/>
            </a:pPr>
            <a:endParaRPr lang="en-US" sz="2000"/>
          </a:p>
          <a:p>
            <a:pPr algn="just">
              <a:buFont typeface="Arial" charset="0"/>
              <a:buChar char="•"/>
            </a:pPr>
            <a:r>
              <a:rPr lang="en-US" sz="2000"/>
              <a:t>Internet chat: they require amplifier, internet, headphone, mike and even web camera to see their face</a:t>
            </a:r>
          </a:p>
          <a:p>
            <a:endParaRPr lang="en-US"/>
          </a:p>
        </p:txBody>
      </p:sp>
      <p:pic>
        <p:nvPicPr>
          <p:cNvPr id="25603"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6596254A-6D37-4A96-8191-6774544192FF}"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ow to Make Effective Student Presentations | Grade Hacks"/>
          <p:cNvPicPr>
            <a:picLocks noChangeAspect="1" noChangeArrowheads="1"/>
          </p:cNvPicPr>
          <p:nvPr/>
        </p:nvPicPr>
        <p:blipFill>
          <a:blip r:embed="rId2"/>
          <a:srcRect/>
          <a:stretch>
            <a:fillRect/>
          </a:stretch>
        </p:blipFill>
        <p:spPr bwMode="auto">
          <a:xfrm>
            <a:off x="1219200" y="233363"/>
            <a:ext cx="7924800" cy="64103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15FA4CA7-8123-4A0A-BE5C-DBBF49DEC0BD}"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0" y="914400"/>
            <a:ext cx="9144000" cy="4708525"/>
          </a:xfrm>
          <a:prstGeom prst="rect">
            <a:avLst/>
          </a:prstGeom>
          <a:noFill/>
          <a:ln w="9525">
            <a:noFill/>
            <a:miter lim="800000"/>
            <a:headEnd/>
            <a:tailEnd/>
          </a:ln>
        </p:spPr>
        <p:txBody>
          <a:bodyPr>
            <a:spAutoFit/>
          </a:bodyPr>
          <a:lstStyle/>
          <a:p>
            <a:pPr algn="just"/>
            <a:r>
              <a:rPr lang="en-US" sz="2000" b="1"/>
              <a:t>Advantages:</a:t>
            </a:r>
            <a:endParaRPr lang="en-US" sz="2000"/>
          </a:p>
          <a:p>
            <a:pPr algn="just">
              <a:buFont typeface="Arial" charset="0"/>
              <a:buChar char="•"/>
            </a:pPr>
            <a:r>
              <a:rPr lang="en-US" sz="2000"/>
              <a:t>Since both are directly involved in conversation it is possible to exchange and clarify their ideas effectively</a:t>
            </a:r>
          </a:p>
          <a:p>
            <a:pPr algn="just">
              <a:buFont typeface="Arial" charset="0"/>
              <a:buChar char="•"/>
            </a:pPr>
            <a:r>
              <a:rPr lang="en-US" sz="2000"/>
              <a:t>It is a very fast method,</a:t>
            </a:r>
          </a:p>
          <a:p>
            <a:pPr algn="just">
              <a:buFont typeface="Arial" charset="0"/>
              <a:buChar char="•"/>
            </a:pPr>
            <a:r>
              <a:rPr lang="en-US" sz="2000"/>
              <a:t>It is not expensive</a:t>
            </a:r>
          </a:p>
          <a:p>
            <a:pPr algn="just">
              <a:buFont typeface="Arial" charset="0"/>
              <a:buChar char="•"/>
            </a:pPr>
            <a:r>
              <a:rPr lang="en-US" sz="2000"/>
              <a:t>They can clarify the doubt immediately</a:t>
            </a:r>
          </a:p>
          <a:p>
            <a:pPr algn="just">
              <a:buFont typeface="Arial" charset="0"/>
              <a:buChar char="•"/>
            </a:pPr>
            <a:r>
              <a:rPr lang="en-US" sz="2000"/>
              <a:t>Both the parties can see the reaction of opposite parties</a:t>
            </a:r>
          </a:p>
          <a:p>
            <a:pPr algn="just">
              <a:buFont typeface="Arial" charset="0"/>
              <a:buChar char="•"/>
            </a:pPr>
            <a:r>
              <a:rPr lang="en-US" sz="2000"/>
              <a:t>It is ideal to communicate to 1000 of persons at a time</a:t>
            </a:r>
          </a:p>
          <a:p>
            <a:pPr algn="just">
              <a:buFont typeface="Arial" charset="0"/>
              <a:buChar char="•"/>
            </a:pPr>
            <a:r>
              <a:rPr lang="en-US" sz="2000"/>
              <a:t>It is best method to solve the conflicts in two parties</a:t>
            </a:r>
          </a:p>
          <a:p>
            <a:pPr algn="just">
              <a:buFont typeface="Arial" charset="0"/>
              <a:buChar char="•"/>
            </a:pPr>
            <a:r>
              <a:rPr lang="en-US" sz="2000"/>
              <a:t>It is best method to take decisions immediately</a:t>
            </a:r>
          </a:p>
          <a:p>
            <a:pPr algn="just"/>
            <a:r>
              <a:rPr lang="en-US" sz="2000" b="1"/>
              <a:t>Disadvantages:</a:t>
            </a:r>
            <a:endParaRPr lang="en-US" sz="2000"/>
          </a:p>
          <a:p>
            <a:pPr algn="just">
              <a:buFont typeface="Arial" charset="0"/>
              <a:buChar char="•"/>
            </a:pPr>
            <a:r>
              <a:rPr lang="en-US" sz="2000"/>
              <a:t>This cannot be preserved for future reference</a:t>
            </a:r>
          </a:p>
          <a:p>
            <a:pPr algn="just">
              <a:buFont typeface="Arial" charset="0"/>
              <a:buChar char="•"/>
            </a:pPr>
            <a:r>
              <a:rPr lang="en-US" sz="2000"/>
              <a:t>Information orally passed may be altered or twisted later</a:t>
            </a:r>
          </a:p>
          <a:p>
            <a:pPr algn="just">
              <a:buFont typeface="Arial" charset="0"/>
              <a:buChar char="•"/>
            </a:pPr>
            <a:r>
              <a:rPr lang="en-US" sz="2000"/>
              <a:t>There is possibility to misunderstand the oral information</a:t>
            </a:r>
          </a:p>
          <a:p>
            <a:pPr algn="just">
              <a:buFont typeface="Arial" charset="0"/>
              <a:buChar char="•"/>
            </a:pPr>
            <a:r>
              <a:rPr lang="en-US" sz="2000"/>
              <a:t>Lack of attention on the part of receiver may make oral com a failure</a:t>
            </a:r>
          </a:p>
        </p:txBody>
      </p:sp>
      <p:pic>
        <p:nvPicPr>
          <p:cNvPr id="27651"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9E95439F-3200-49C0-9474-18E92CD0F775}"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0" y="1219200"/>
            <a:ext cx="9144000" cy="6094413"/>
          </a:xfrm>
          <a:prstGeom prst="rect">
            <a:avLst/>
          </a:prstGeom>
          <a:noFill/>
          <a:ln w="9525">
            <a:noFill/>
            <a:miter lim="800000"/>
            <a:headEnd/>
            <a:tailEnd/>
          </a:ln>
        </p:spPr>
        <p:txBody>
          <a:bodyPr>
            <a:spAutoFit/>
          </a:bodyPr>
          <a:lstStyle/>
          <a:p>
            <a:pPr algn="just"/>
            <a:r>
              <a:rPr lang="en-US" sz="2000" b="1"/>
              <a:t>Written Communication</a:t>
            </a:r>
            <a:r>
              <a:rPr lang="en-US" sz="2000"/>
              <a:t>: by which the communicator establishes a direct contact with the receiver through written documents. It is a formal method of communication in the form of letter, memos circulars, reports, instruction cards, manuals, magazines etc.</a:t>
            </a:r>
          </a:p>
          <a:p>
            <a:pPr algn="just"/>
            <a:endParaRPr lang="en-US" sz="2000"/>
          </a:p>
          <a:p>
            <a:pPr algn="just"/>
            <a:endParaRPr lang="en-US" sz="2000"/>
          </a:p>
          <a:p>
            <a:pPr algn="just"/>
            <a:r>
              <a:rPr lang="en-US" sz="2000" b="1"/>
              <a:t>Advantages:</a:t>
            </a:r>
            <a:endParaRPr lang="en-US" sz="2000"/>
          </a:p>
          <a:p>
            <a:pPr algn="just">
              <a:buFont typeface="Arial" charset="0"/>
              <a:buChar char="•"/>
            </a:pPr>
            <a:r>
              <a:rPr lang="en-US" sz="2000"/>
              <a:t>It can be sent to anywhere in the world</a:t>
            </a:r>
          </a:p>
          <a:p>
            <a:pPr algn="just">
              <a:buFont typeface="Arial" charset="0"/>
              <a:buChar char="•"/>
            </a:pPr>
            <a:endParaRPr lang="en-US" sz="2000"/>
          </a:p>
          <a:p>
            <a:pPr algn="just">
              <a:buFont typeface="Arial" charset="0"/>
              <a:buChar char="•"/>
            </a:pPr>
            <a:r>
              <a:rPr lang="en-US" sz="2000"/>
              <a:t>It is always preserved for future reference</a:t>
            </a:r>
          </a:p>
          <a:p>
            <a:pPr algn="just">
              <a:buFont typeface="Arial" charset="0"/>
              <a:buChar char="•"/>
            </a:pPr>
            <a:endParaRPr lang="en-US" sz="2000"/>
          </a:p>
          <a:p>
            <a:pPr algn="just">
              <a:buFont typeface="Arial" charset="0"/>
              <a:buChar char="•"/>
            </a:pPr>
            <a:r>
              <a:rPr lang="en-US" sz="2000"/>
              <a:t>Produced as  evidence in any court</a:t>
            </a:r>
          </a:p>
          <a:p>
            <a:pPr algn="just">
              <a:buFont typeface="Arial" charset="0"/>
              <a:buChar char="•"/>
            </a:pPr>
            <a:endParaRPr lang="en-US" sz="2000"/>
          </a:p>
          <a:p>
            <a:pPr algn="just">
              <a:buFont typeface="Arial" charset="0"/>
              <a:buChar char="•"/>
            </a:pPr>
            <a:r>
              <a:rPr lang="en-US" sz="2000"/>
              <a:t>It is very clear and accurate</a:t>
            </a:r>
            <a:endParaRPr lang="en-US"/>
          </a:p>
          <a:p>
            <a:pPr algn="just">
              <a:buFont typeface="Arial" charset="0"/>
              <a:buChar char="•"/>
            </a:pPr>
            <a:endParaRPr lang="en-US" sz="2000"/>
          </a:p>
          <a:p>
            <a:pPr algn="just">
              <a:buFont typeface="Arial" charset="0"/>
              <a:buChar char="•"/>
            </a:pPr>
            <a:r>
              <a:rPr lang="en-US" sz="2000"/>
              <a:t>It is ideal where it is unnecessary to have direct contact with the receiver</a:t>
            </a:r>
            <a:endParaRPr lang="en-US"/>
          </a:p>
          <a:p>
            <a:endParaRPr lang="en-US"/>
          </a:p>
          <a:p>
            <a:endParaRPr lang="en-US"/>
          </a:p>
          <a:p>
            <a:endParaRPr lang="en-US"/>
          </a:p>
          <a:p>
            <a:endParaRPr lang="en-US"/>
          </a:p>
          <a:p>
            <a:endParaRPr lang="en-US"/>
          </a:p>
        </p:txBody>
      </p:sp>
      <p:pic>
        <p:nvPicPr>
          <p:cNvPr id="28675"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8625F04D-9C05-4639-8EA6-1A6D1027B0E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pic>
        <p:nvPicPr>
          <p:cNvPr id="29699" name="Picture 2" descr="Written communication – Communication in Physiotherapy"/>
          <p:cNvPicPr>
            <a:picLocks noChangeAspect="1" noChangeArrowheads="1"/>
          </p:cNvPicPr>
          <p:nvPr/>
        </p:nvPicPr>
        <p:blipFill>
          <a:blip r:embed="rId3"/>
          <a:srcRect/>
          <a:stretch>
            <a:fillRect/>
          </a:stretch>
        </p:blipFill>
        <p:spPr bwMode="auto">
          <a:xfrm>
            <a:off x="642938" y="1357313"/>
            <a:ext cx="8001000" cy="4786312"/>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BCE49C3C-FB57-4AE9-AE8C-A1F4D48A6B69}"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30723" name="Rectangle 2"/>
          <p:cNvSpPr>
            <a:spLocks noChangeArrowheads="1"/>
          </p:cNvSpPr>
          <p:nvPr/>
        </p:nvSpPr>
        <p:spPr bwMode="auto">
          <a:xfrm>
            <a:off x="0" y="1752600"/>
            <a:ext cx="9144000" cy="3046413"/>
          </a:xfrm>
          <a:prstGeom prst="rect">
            <a:avLst/>
          </a:prstGeom>
          <a:noFill/>
          <a:ln w="9525">
            <a:noFill/>
            <a:miter lim="800000"/>
            <a:headEnd/>
            <a:tailEnd/>
          </a:ln>
        </p:spPr>
        <p:txBody>
          <a:bodyPr>
            <a:spAutoFit/>
          </a:bodyPr>
          <a:lstStyle/>
          <a:p>
            <a:pPr algn="just"/>
            <a:r>
              <a:rPr lang="en-US" sz="2400" b="1"/>
              <a:t>Disadvantages:</a:t>
            </a:r>
          </a:p>
          <a:p>
            <a:pPr algn="just"/>
            <a:endParaRPr lang="en-US" sz="2400"/>
          </a:p>
          <a:p>
            <a:pPr algn="just">
              <a:buFont typeface="Arial" charset="0"/>
              <a:buChar char="•"/>
            </a:pPr>
            <a:r>
              <a:rPr lang="en-US" sz="2400"/>
              <a:t>It is time consuming for preparation</a:t>
            </a:r>
          </a:p>
          <a:p>
            <a:pPr algn="just">
              <a:buFont typeface="Arial" charset="0"/>
              <a:buChar char="•"/>
            </a:pPr>
            <a:r>
              <a:rPr lang="en-US" sz="2400"/>
              <a:t>there may be delay in reaching the letter to receiver</a:t>
            </a:r>
          </a:p>
          <a:p>
            <a:pPr algn="just">
              <a:buFont typeface="Arial" charset="0"/>
              <a:buChar char="•"/>
            </a:pPr>
            <a:r>
              <a:rPr lang="en-US" sz="2400"/>
              <a:t>immediate clarification is not possible</a:t>
            </a:r>
          </a:p>
          <a:p>
            <a:pPr algn="just">
              <a:buFont typeface="Arial" charset="0"/>
              <a:buChar char="•"/>
            </a:pPr>
            <a:r>
              <a:rPr lang="en-US" sz="2400"/>
              <a:t>difficult to maintain secrecy</a:t>
            </a:r>
          </a:p>
          <a:p>
            <a:pPr algn="just">
              <a:buFont typeface="Arial" charset="0"/>
              <a:buChar char="•"/>
            </a:pPr>
            <a:r>
              <a:rPr lang="en-US" sz="2400"/>
              <a:t>sender cannot see the reaction of the receiver</a:t>
            </a:r>
          </a:p>
          <a:p>
            <a:pPr algn="just">
              <a:buFont typeface="Arial" charset="0"/>
              <a:buChar char="•"/>
            </a:pPr>
            <a:r>
              <a:rPr lang="en-US" sz="2400"/>
              <a:t>if the sender uses hard vocabulary then it is difficult to understand</a:t>
            </a:r>
          </a:p>
        </p:txBody>
      </p:sp>
      <p:sp>
        <p:nvSpPr>
          <p:cNvPr id="4" name="Slide Number Placeholder 3"/>
          <p:cNvSpPr>
            <a:spLocks noGrp="1"/>
          </p:cNvSpPr>
          <p:nvPr>
            <p:ph type="sldNum" sz="quarter" idx="12"/>
          </p:nvPr>
        </p:nvSpPr>
        <p:spPr/>
        <p:txBody>
          <a:bodyPr/>
          <a:lstStyle/>
          <a:p>
            <a:pPr>
              <a:defRPr/>
            </a:pPr>
            <a:fld id="{11E60F6C-564F-4226-B44F-7B7337EA8EEF}"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ChangeArrowheads="1"/>
          </p:cNvSpPr>
          <p:nvPr/>
        </p:nvSpPr>
        <p:spPr bwMode="auto">
          <a:xfrm>
            <a:off x="228600" y="1295400"/>
            <a:ext cx="8686800" cy="3786188"/>
          </a:xfrm>
          <a:prstGeom prst="rect">
            <a:avLst/>
          </a:prstGeom>
          <a:noFill/>
          <a:ln w="9525">
            <a:noFill/>
            <a:miter lim="800000"/>
            <a:headEnd/>
            <a:tailEnd/>
          </a:ln>
        </p:spPr>
        <p:txBody>
          <a:bodyPr>
            <a:spAutoFit/>
          </a:bodyPr>
          <a:lstStyle/>
          <a:p>
            <a:pPr marL="404813" indent="-284163" algn="just">
              <a:buFont typeface="Arial" charset="0"/>
              <a:buChar char="•"/>
            </a:pPr>
            <a:r>
              <a:rPr lang="en-US" sz="2000"/>
              <a:t>Derived from the Latin word ‘communis’ which means common</a:t>
            </a:r>
          </a:p>
          <a:p>
            <a:pPr marL="404813" indent="-284163" algn="just">
              <a:buFont typeface="Arial" charset="0"/>
              <a:buChar char="•"/>
            </a:pPr>
            <a:r>
              <a:rPr lang="en-US" sz="2000"/>
              <a:t>Process of </a:t>
            </a:r>
            <a:r>
              <a:rPr lang="en-US" sz="2000">
                <a:solidFill>
                  <a:srgbClr val="0000CC"/>
                </a:solidFill>
              </a:rPr>
              <a:t>sharing facts ideas and opinions </a:t>
            </a:r>
            <a:r>
              <a:rPr lang="en-US" sz="2000"/>
              <a:t>in common</a:t>
            </a:r>
          </a:p>
          <a:p>
            <a:pPr marL="404813" indent="-284163" algn="just">
              <a:buFont typeface="Arial" charset="0"/>
              <a:buChar char="•"/>
            </a:pPr>
            <a:r>
              <a:rPr lang="en-US" sz="2000"/>
              <a:t>Communication is the process of </a:t>
            </a:r>
            <a:r>
              <a:rPr lang="en-US" sz="2000">
                <a:solidFill>
                  <a:srgbClr val="0000CC"/>
                </a:solidFill>
              </a:rPr>
              <a:t>passing information </a:t>
            </a:r>
            <a:r>
              <a:rPr lang="en-US" sz="2000"/>
              <a:t>and </a:t>
            </a:r>
            <a:r>
              <a:rPr lang="en-US" sz="2000">
                <a:solidFill>
                  <a:srgbClr val="0000CC"/>
                </a:solidFill>
              </a:rPr>
              <a:t>understanding from one person to another</a:t>
            </a:r>
            <a:r>
              <a:rPr lang="en-US" sz="2000"/>
              <a:t>. – </a:t>
            </a:r>
            <a:r>
              <a:rPr lang="en-US" sz="2000" b="1">
                <a:solidFill>
                  <a:srgbClr val="C00000"/>
                </a:solidFill>
              </a:rPr>
              <a:t>Hainmann</a:t>
            </a:r>
            <a:endParaRPr lang="en-US" sz="2000">
              <a:solidFill>
                <a:srgbClr val="C00000"/>
              </a:solidFill>
            </a:endParaRPr>
          </a:p>
          <a:p>
            <a:pPr marL="404813" indent="-284163" algn="just">
              <a:buFont typeface="Arial" charset="0"/>
              <a:buChar char="•"/>
            </a:pPr>
            <a:r>
              <a:rPr lang="en-US" sz="2000"/>
              <a:t>Communication is a way that one </a:t>
            </a:r>
            <a:r>
              <a:rPr lang="en-US" sz="2000">
                <a:solidFill>
                  <a:srgbClr val="0000CC"/>
                </a:solidFill>
              </a:rPr>
              <a:t>orgn member shares meaning </a:t>
            </a:r>
            <a:r>
              <a:rPr lang="en-US" sz="2000"/>
              <a:t>and </a:t>
            </a:r>
            <a:r>
              <a:rPr lang="en-US" sz="2000">
                <a:solidFill>
                  <a:srgbClr val="0000CC"/>
                </a:solidFill>
              </a:rPr>
              <a:t>understanding with another</a:t>
            </a:r>
            <a:r>
              <a:rPr lang="en-US" sz="2000"/>
              <a:t>. – </a:t>
            </a:r>
            <a:r>
              <a:rPr lang="en-US" sz="2000" b="1">
                <a:solidFill>
                  <a:srgbClr val="C00000"/>
                </a:solidFill>
              </a:rPr>
              <a:t>Koontz and O’Donnell</a:t>
            </a:r>
          </a:p>
          <a:p>
            <a:pPr marL="404813" indent="-284163" algn="just">
              <a:buFont typeface="Arial" charset="0"/>
              <a:buChar char="•"/>
            </a:pPr>
            <a:r>
              <a:rPr lang="en-US" sz="2000"/>
              <a:t>Communication is an </a:t>
            </a:r>
            <a:r>
              <a:rPr lang="en-US" sz="2000">
                <a:solidFill>
                  <a:srgbClr val="0000CC"/>
                </a:solidFill>
              </a:rPr>
              <a:t>exchange of facts, ideas, opinions or emotions </a:t>
            </a:r>
            <a:r>
              <a:rPr lang="en-US" sz="2000"/>
              <a:t>by two or more persons – </a:t>
            </a:r>
            <a:r>
              <a:rPr lang="en-US" sz="2000" b="1">
                <a:solidFill>
                  <a:srgbClr val="C00000"/>
                </a:solidFill>
              </a:rPr>
              <a:t>Newman and Summer</a:t>
            </a:r>
          </a:p>
          <a:p>
            <a:pPr marL="404813" indent="-284163" algn="just">
              <a:buFont typeface="Arial" charset="0"/>
              <a:buChar char="•"/>
            </a:pPr>
            <a:r>
              <a:rPr lang="en-US" sz="2000"/>
              <a:t>Communication is defined as a process of </a:t>
            </a:r>
            <a:r>
              <a:rPr lang="en-US" sz="2000">
                <a:solidFill>
                  <a:srgbClr val="0000CC"/>
                </a:solidFill>
              </a:rPr>
              <a:t>meaningful interaction among human beings</a:t>
            </a:r>
          </a:p>
          <a:p>
            <a:pPr marL="404813" indent="-284163" algn="just">
              <a:buFont typeface="Arial" charset="0"/>
              <a:buChar char="•"/>
            </a:pPr>
            <a:r>
              <a:rPr lang="en-US" sz="2000"/>
              <a:t>Process by which meanings are </a:t>
            </a:r>
            <a:r>
              <a:rPr lang="en-US" sz="2000">
                <a:solidFill>
                  <a:srgbClr val="0000CC"/>
                </a:solidFill>
              </a:rPr>
              <a:t>perceived and understandings </a:t>
            </a:r>
            <a:r>
              <a:rPr lang="en-US" sz="2000"/>
              <a:t>are reached among human beings. – </a:t>
            </a:r>
            <a:r>
              <a:rPr lang="en-US" sz="2000" b="1">
                <a:solidFill>
                  <a:srgbClr val="C00000"/>
                </a:solidFill>
              </a:rPr>
              <a:t>Dalton E. Mcfarland.</a:t>
            </a:r>
          </a:p>
        </p:txBody>
      </p:sp>
      <p:sp>
        <p:nvSpPr>
          <p:cNvPr id="4099" name="Rectangle 3"/>
          <p:cNvSpPr>
            <a:spLocks noChangeArrowheads="1"/>
          </p:cNvSpPr>
          <p:nvPr/>
        </p:nvSpPr>
        <p:spPr bwMode="auto">
          <a:xfrm>
            <a:off x="2681288" y="177800"/>
            <a:ext cx="3733800"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COMMUNICATION</a:t>
            </a:r>
          </a:p>
        </p:txBody>
      </p:sp>
      <p:sp>
        <p:nvSpPr>
          <p:cNvPr id="4" name="Slide Number Placeholder 3"/>
          <p:cNvSpPr>
            <a:spLocks noGrp="1"/>
          </p:cNvSpPr>
          <p:nvPr>
            <p:ph type="sldNum" sz="quarter" idx="12"/>
          </p:nvPr>
        </p:nvSpPr>
        <p:spPr/>
        <p:txBody>
          <a:bodyPr/>
          <a:lstStyle/>
          <a:p>
            <a:pPr>
              <a:defRPr/>
            </a:pPr>
            <a:fld id="{264CD600-C919-4C93-BA24-CB09E9C9F221}" type="slidenum">
              <a:rPr lang="en-US"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31747" name="Rectangle 2"/>
          <p:cNvSpPr>
            <a:spLocks noChangeArrowheads="1"/>
          </p:cNvSpPr>
          <p:nvPr/>
        </p:nvSpPr>
        <p:spPr bwMode="auto">
          <a:xfrm>
            <a:off x="0" y="1600200"/>
            <a:ext cx="9144000" cy="708025"/>
          </a:xfrm>
          <a:prstGeom prst="rect">
            <a:avLst/>
          </a:prstGeom>
          <a:noFill/>
          <a:ln w="9525">
            <a:noFill/>
            <a:miter lim="800000"/>
            <a:headEnd/>
            <a:tailEnd/>
          </a:ln>
        </p:spPr>
        <p:txBody>
          <a:bodyPr>
            <a:spAutoFit/>
          </a:bodyPr>
          <a:lstStyle/>
          <a:p>
            <a:r>
              <a:rPr lang="en-US" sz="2000" b="1"/>
              <a:t>Gesture communication</a:t>
            </a:r>
            <a:r>
              <a:rPr lang="en-US" sz="2000"/>
              <a:t>: actions such as nodding the head, rolling of eyes, movement of lips etc to convey some idea.</a:t>
            </a:r>
            <a:endParaRPr lang="en-US"/>
          </a:p>
        </p:txBody>
      </p:sp>
      <p:pic>
        <p:nvPicPr>
          <p:cNvPr id="31748" name="Picture 2" descr="C:\Users\hp\Desktop\PMPE IMAGES\fdf875bc16d6ea3579c62c07a8ac0182.jpg"/>
          <p:cNvPicPr>
            <a:picLocks noChangeAspect="1" noChangeArrowheads="1"/>
          </p:cNvPicPr>
          <p:nvPr/>
        </p:nvPicPr>
        <p:blipFill>
          <a:blip r:embed="rId3"/>
          <a:srcRect/>
          <a:stretch>
            <a:fillRect/>
          </a:stretch>
        </p:blipFill>
        <p:spPr bwMode="auto">
          <a:xfrm>
            <a:off x="1143000" y="2514600"/>
            <a:ext cx="7404100" cy="40259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A5376058-C48C-4C11-BFC4-268F54ECB5E7}"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Gestural Communication Non Verbal Movements - Lessons - Tes Teach"/>
          <p:cNvPicPr>
            <a:picLocks noChangeAspect="1" noChangeArrowheads="1"/>
          </p:cNvPicPr>
          <p:nvPr/>
        </p:nvPicPr>
        <p:blipFill>
          <a:blip r:embed="rId2"/>
          <a:srcRect/>
          <a:stretch>
            <a:fillRect/>
          </a:stretch>
        </p:blipFill>
        <p:spPr bwMode="auto">
          <a:xfrm>
            <a:off x="1371600" y="357188"/>
            <a:ext cx="7558088" cy="5929312"/>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8C09067-1926-4F05-B633-B854ED525E81}"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04925"/>
            <a:ext cx="9144000" cy="4402138"/>
          </a:xfrm>
          <a:prstGeom prst="rect">
            <a:avLst/>
          </a:prstGeom>
        </p:spPr>
        <p:txBody>
          <a:bodyPr>
            <a:spAutoFit/>
          </a:bodyPr>
          <a:lstStyle/>
          <a:p>
            <a:pPr algn="just" fontAlgn="auto">
              <a:spcBef>
                <a:spcPts val="0"/>
              </a:spcBef>
              <a:spcAft>
                <a:spcPts val="0"/>
              </a:spcAft>
              <a:defRPr/>
            </a:pPr>
            <a:endParaRPr lang="en-US" sz="2000" dirty="0">
              <a:latin typeface="+mn-lt"/>
              <a:cs typeface="+mn-cs"/>
            </a:endParaRPr>
          </a:p>
          <a:p>
            <a:pPr marL="688975" indent="-404813" algn="just" fontAlgn="auto">
              <a:spcBef>
                <a:spcPts val="0"/>
              </a:spcBef>
              <a:spcAft>
                <a:spcPts val="0"/>
              </a:spcAft>
              <a:buFont typeface="Arial" pitchFamily="34" charset="0"/>
              <a:buChar char="•"/>
              <a:defRPr/>
            </a:pPr>
            <a:r>
              <a:rPr lang="en-US" sz="2000" dirty="0">
                <a:latin typeface="+mn-lt"/>
                <a:cs typeface="+mn-cs"/>
              </a:rPr>
              <a:t>Lack of </a:t>
            </a:r>
            <a:r>
              <a:rPr lang="en-US" sz="2000" dirty="0">
                <a:solidFill>
                  <a:srgbClr val="0000CC"/>
                </a:solidFill>
                <a:latin typeface="+mn-lt"/>
                <a:cs typeface="+mn-cs"/>
              </a:rPr>
              <a:t>command over language</a:t>
            </a:r>
            <a:r>
              <a:rPr lang="en-US" sz="2000" dirty="0">
                <a:latin typeface="+mn-lt"/>
                <a:cs typeface="+mn-cs"/>
              </a:rPr>
              <a:t>: </a:t>
            </a:r>
          </a:p>
          <a:p>
            <a:pPr marL="1146175" lvl="1" indent="-404813" algn="just" fontAlgn="auto">
              <a:spcBef>
                <a:spcPts val="0"/>
              </a:spcBef>
              <a:spcAft>
                <a:spcPts val="0"/>
              </a:spcAft>
              <a:buFont typeface="Arial" pitchFamily="34" charset="0"/>
              <a:buChar char="•"/>
              <a:defRPr/>
            </a:pPr>
            <a:r>
              <a:rPr lang="en-US" sz="2000" dirty="0">
                <a:latin typeface="+mn-lt"/>
                <a:cs typeface="+mn-cs"/>
              </a:rPr>
              <a:t>if a person is poor in conveying his ideas verbally or in writing due to lack of command over language then the com will be failure</a:t>
            </a:r>
          </a:p>
          <a:p>
            <a:pPr marL="688975" indent="-404813" algn="just" fontAlgn="auto">
              <a:spcBef>
                <a:spcPts val="0"/>
              </a:spcBef>
              <a:spcAft>
                <a:spcPts val="0"/>
              </a:spcAft>
              <a:buFont typeface="Arial" pitchFamily="34" charset="0"/>
              <a:buChar char="•"/>
              <a:defRPr/>
            </a:pPr>
            <a:r>
              <a:rPr lang="en-US" sz="2000" dirty="0">
                <a:latin typeface="+mn-lt"/>
                <a:cs typeface="+mn-cs"/>
              </a:rPr>
              <a:t>Lack of </a:t>
            </a:r>
            <a:r>
              <a:rPr lang="en-US" sz="2000" dirty="0">
                <a:solidFill>
                  <a:srgbClr val="0000CC"/>
                </a:solidFill>
                <a:latin typeface="+mn-lt"/>
                <a:cs typeface="+mn-cs"/>
              </a:rPr>
              <a:t>self confidence</a:t>
            </a:r>
          </a:p>
          <a:p>
            <a:pPr marL="688975" indent="-404813" algn="just" fontAlgn="auto">
              <a:spcBef>
                <a:spcPts val="0"/>
              </a:spcBef>
              <a:spcAft>
                <a:spcPts val="0"/>
              </a:spcAft>
              <a:buFont typeface="Arial" pitchFamily="34" charset="0"/>
              <a:buChar char="•"/>
              <a:defRPr/>
            </a:pPr>
            <a:r>
              <a:rPr lang="en-US" sz="2000" dirty="0">
                <a:latin typeface="+mn-lt"/>
                <a:cs typeface="+mn-cs"/>
              </a:rPr>
              <a:t>Lack of </a:t>
            </a:r>
            <a:r>
              <a:rPr lang="en-US" sz="2000" dirty="0">
                <a:solidFill>
                  <a:srgbClr val="0000CC"/>
                </a:solidFill>
                <a:latin typeface="+mn-lt"/>
                <a:cs typeface="+mn-cs"/>
              </a:rPr>
              <a:t>good vocabulary</a:t>
            </a:r>
          </a:p>
          <a:p>
            <a:pPr marL="688975" indent="-404813" algn="just" fontAlgn="auto">
              <a:spcBef>
                <a:spcPts val="0"/>
              </a:spcBef>
              <a:spcAft>
                <a:spcPts val="0"/>
              </a:spcAft>
              <a:buFont typeface="Arial" pitchFamily="34" charset="0"/>
              <a:buChar char="•"/>
              <a:defRPr/>
            </a:pPr>
            <a:r>
              <a:rPr lang="en-US" sz="2000" dirty="0">
                <a:latin typeface="+mn-lt"/>
                <a:cs typeface="+mn-cs"/>
              </a:rPr>
              <a:t>Lack of </a:t>
            </a:r>
            <a:r>
              <a:rPr lang="en-US" sz="2000" dirty="0">
                <a:solidFill>
                  <a:srgbClr val="0000CC"/>
                </a:solidFill>
                <a:latin typeface="+mn-lt"/>
                <a:cs typeface="+mn-cs"/>
              </a:rPr>
              <a:t>fluency in language</a:t>
            </a:r>
          </a:p>
          <a:p>
            <a:pPr marL="688975" indent="-404813" algn="just" fontAlgn="auto">
              <a:spcBef>
                <a:spcPts val="0"/>
              </a:spcBef>
              <a:spcAft>
                <a:spcPts val="0"/>
              </a:spcAft>
              <a:buFont typeface="Arial" pitchFamily="34" charset="0"/>
              <a:buChar char="•"/>
              <a:defRPr/>
            </a:pPr>
            <a:r>
              <a:rPr lang="en-US" sz="2000" dirty="0">
                <a:solidFill>
                  <a:srgbClr val="0000CC"/>
                </a:solidFill>
                <a:latin typeface="+mn-lt"/>
                <a:cs typeface="+mn-cs"/>
              </a:rPr>
              <a:t>Illegible handwriting</a:t>
            </a:r>
          </a:p>
          <a:p>
            <a:pPr marL="688975" indent="-404813" algn="just" fontAlgn="auto">
              <a:spcBef>
                <a:spcPts val="0"/>
              </a:spcBef>
              <a:spcAft>
                <a:spcPts val="0"/>
              </a:spcAft>
              <a:buFont typeface="Arial" pitchFamily="34" charset="0"/>
              <a:buChar char="•"/>
              <a:defRPr/>
            </a:pPr>
            <a:r>
              <a:rPr lang="en-US" sz="2000" dirty="0">
                <a:latin typeface="+mn-lt"/>
                <a:cs typeface="+mn-cs"/>
              </a:rPr>
              <a:t>Lack of </a:t>
            </a:r>
            <a:r>
              <a:rPr lang="en-US" sz="2000" dirty="0">
                <a:solidFill>
                  <a:srgbClr val="0000CC"/>
                </a:solidFill>
                <a:latin typeface="+mn-lt"/>
                <a:cs typeface="+mn-cs"/>
              </a:rPr>
              <a:t>attention or interest</a:t>
            </a:r>
          </a:p>
          <a:p>
            <a:pPr marL="688975" indent="-404813" algn="just" fontAlgn="auto">
              <a:spcBef>
                <a:spcPts val="0"/>
              </a:spcBef>
              <a:spcAft>
                <a:spcPts val="0"/>
              </a:spcAft>
              <a:buFont typeface="Arial" pitchFamily="34" charset="0"/>
              <a:buChar char="•"/>
              <a:defRPr/>
            </a:pPr>
            <a:r>
              <a:rPr lang="en-US" sz="2000" dirty="0">
                <a:latin typeface="+mn-lt"/>
                <a:cs typeface="+mn-cs"/>
              </a:rPr>
              <a:t>Tendency to make </a:t>
            </a:r>
            <a:r>
              <a:rPr lang="en-US" sz="2000" dirty="0">
                <a:solidFill>
                  <a:srgbClr val="0000CC"/>
                </a:solidFill>
                <a:latin typeface="+mn-lt"/>
                <a:cs typeface="+mn-cs"/>
              </a:rPr>
              <a:t>premature conclusions</a:t>
            </a:r>
          </a:p>
          <a:p>
            <a:pPr marL="688975" indent="-404813" algn="just" fontAlgn="auto">
              <a:spcBef>
                <a:spcPts val="0"/>
              </a:spcBef>
              <a:spcAft>
                <a:spcPts val="0"/>
              </a:spcAft>
              <a:buFont typeface="Arial" pitchFamily="34" charset="0"/>
              <a:buChar char="•"/>
              <a:defRPr/>
            </a:pPr>
            <a:r>
              <a:rPr lang="en-US" sz="2000" dirty="0">
                <a:solidFill>
                  <a:srgbClr val="0000CC"/>
                </a:solidFill>
                <a:latin typeface="+mn-lt"/>
                <a:cs typeface="+mn-cs"/>
              </a:rPr>
              <a:t>Lack of confidence </a:t>
            </a:r>
            <a:r>
              <a:rPr lang="en-US" sz="2000" dirty="0">
                <a:latin typeface="+mn-lt"/>
                <a:cs typeface="+mn-cs"/>
              </a:rPr>
              <a:t>in the other party</a:t>
            </a:r>
          </a:p>
          <a:p>
            <a:pPr marL="688975" indent="-404813" algn="just" fontAlgn="auto">
              <a:spcBef>
                <a:spcPts val="0"/>
              </a:spcBef>
              <a:spcAft>
                <a:spcPts val="0"/>
              </a:spcAft>
              <a:buFont typeface="Arial" pitchFamily="34" charset="0"/>
              <a:buChar char="•"/>
              <a:defRPr/>
            </a:pPr>
            <a:r>
              <a:rPr lang="en-US" sz="2000" dirty="0">
                <a:solidFill>
                  <a:srgbClr val="0000CC"/>
                </a:solidFill>
                <a:latin typeface="+mn-lt"/>
                <a:cs typeface="+mn-cs"/>
              </a:rPr>
              <a:t>Improper state of mind</a:t>
            </a:r>
          </a:p>
          <a:p>
            <a:pPr marL="688975" indent="-404813" algn="just" fontAlgn="auto">
              <a:spcBef>
                <a:spcPts val="0"/>
              </a:spcBef>
              <a:spcAft>
                <a:spcPts val="0"/>
              </a:spcAft>
              <a:buFont typeface="Arial" pitchFamily="34" charset="0"/>
              <a:buChar char="•"/>
              <a:defRPr/>
            </a:pPr>
            <a:r>
              <a:rPr lang="en-US" sz="2000" dirty="0">
                <a:solidFill>
                  <a:srgbClr val="0000CC"/>
                </a:solidFill>
                <a:latin typeface="+mn-lt"/>
                <a:cs typeface="+mn-cs"/>
              </a:rPr>
              <a:t>Faulty pronunciation</a:t>
            </a:r>
          </a:p>
          <a:p>
            <a:pPr marL="688975" indent="-404813" algn="just" fontAlgn="auto">
              <a:spcBef>
                <a:spcPts val="0"/>
              </a:spcBef>
              <a:spcAft>
                <a:spcPts val="0"/>
              </a:spcAft>
              <a:buFont typeface="Arial" pitchFamily="34" charset="0"/>
              <a:buChar char="•"/>
              <a:defRPr/>
            </a:pPr>
            <a:r>
              <a:rPr lang="en-US" sz="2000" dirty="0">
                <a:latin typeface="+mn-lt"/>
                <a:cs typeface="+mn-cs"/>
              </a:rPr>
              <a:t>limited </a:t>
            </a:r>
            <a:r>
              <a:rPr lang="en-US" sz="2000" dirty="0">
                <a:solidFill>
                  <a:srgbClr val="0000CC"/>
                </a:solidFill>
                <a:latin typeface="+mn-lt"/>
                <a:cs typeface="+mn-cs"/>
              </a:rPr>
              <a:t>retention capacity- memory</a:t>
            </a:r>
          </a:p>
        </p:txBody>
      </p:sp>
      <p:sp>
        <p:nvSpPr>
          <p:cNvPr id="4" name="Title 3"/>
          <p:cNvSpPr>
            <a:spLocks noGrp="1"/>
          </p:cNvSpPr>
          <p:nvPr>
            <p:ph type="title"/>
          </p:nvPr>
        </p:nvSpPr>
        <p:spPr/>
        <p:txBody>
          <a:bodyPr rtlCol="0">
            <a:normAutofit/>
          </a:bodyPr>
          <a:lstStyle/>
          <a:p>
            <a:pPr eaLnBrk="1" fontAlgn="auto" hangingPunct="1">
              <a:spcAft>
                <a:spcPts val="0"/>
              </a:spcAft>
              <a:defRPr/>
            </a:pPr>
            <a:r>
              <a:rPr lang="en-US" sz="3200" b="1" dirty="0" smtClean="0">
                <a:solidFill>
                  <a:srgbClr val="00B050"/>
                </a:solidFill>
                <a:ea typeface="+mn-ea"/>
                <a:cs typeface="Arial" charset="0"/>
              </a:rPr>
              <a:t>PERSONAL BARRIERS</a:t>
            </a:r>
            <a:br>
              <a:rPr lang="en-US" sz="3200" b="1" dirty="0" smtClean="0">
                <a:solidFill>
                  <a:srgbClr val="00B050"/>
                </a:solidFill>
                <a:ea typeface="+mn-ea"/>
                <a:cs typeface="Arial" charset="0"/>
              </a:rPr>
            </a:br>
            <a:endParaRPr lang="en-US" sz="3200" b="1" dirty="0">
              <a:solidFill>
                <a:srgbClr val="00B050"/>
              </a:solidFill>
              <a:ea typeface="+mn-ea"/>
              <a:cs typeface="Arial" charset="0"/>
            </a:endParaRPr>
          </a:p>
        </p:txBody>
      </p:sp>
      <p:sp>
        <p:nvSpPr>
          <p:cNvPr id="5" name="Slide Number Placeholder 4"/>
          <p:cNvSpPr>
            <a:spLocks noGrp="1"/>
          </p:cNvSpPr>
          <p:nvPr>
            <p:ph type="sldNum" sz="quarter" idx="12"/>
          </p:nvPr>
        </p:nvSpPr>
        <p:spPr/>
        <p:txBody>
          <a:bodyPr/>
          <a:lstStyle/>
          <a:p>
            <a:pPr>
              <a:defRPr/>
            </a:pPr>
            <a:fld id="{320F5F9D-F47E-4C9E-B551-1104716BD2E7}" type="slidenum">
              <a:rPr lang="en-US" smtClean="0"/>
              <a:pPr>
                <a:defRPr/>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0" y="762000"/>
            <a:ext cx="9144000" cy="5324475"/>
          </a:xfrm>
          <a:prstGeom prst="rect">
            <a:avLst/>
          </a:prstGeom>
          <a:noFill/>
          <a:ln w="9525">
            <a:noFill/>
            <a:miter lim="800000"/>
            <a:headEnd/>
            <a:tailEnd/>
          </a:ln>
        </p:spPr>
        <p:txBody>
          <a:bodyPr>
            <a:spAutoFit/>
          </a:bodyPr>
          <a:lstStyle/>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Distortion</a:t>
            </a:r>
            <a:r>
              <a:rPr lang="en-US" sz="2000" b="1" dirty="0">
                <a:latin typeface="Calibri" pitchFamily="34" charset="0"/>
              </a:rPr>
              <a:t>-</a:t>
            </a:r>
            <a:r>
              <a:rPr lang="en-US" sz="2000" dirty="0">
                <a:latin typeface="Calibri" pitchFamily="34" charset="0"/>
              </a:rPr>
              <a:t> </a:t>
            </a:r>
          </a:p>
          <a:p>
            <a:pPr marL="630238" indent="-225425" algn="just">
              <a:buFont typeface="Arial" pitchFamily="34" charset="0"/>
              <a:buChar char="•"/>
              <a:defRPr/>
            </a:pPr>
            <a:r>
              <a:rPr lang="en-US" sz="2000" dirty="0">
                <a:latin typeface="Calibri" pitchFamily="34" charset="0"/>
              </a:rPr>
              <a:t>In case of telephone conversation, </a:t>
            </a:r>
            <a:r>
              <a:rPr lang="en-US" sz="2000" dirty="0">
                <a:solidFill>
                  <a:srgbClr val="0000CC"/>
                </a:solidFill>
                <a:latin typeface="Calibri" pitchFamily="34" charset="0"/>
              </a:rPr>
              <a:t>cross talk can lead to distortion</a:t>
            </a:r>
          </a:p>
          <a:p>
            <a:pPr marL="630238" indent="-225425" algn="just">
              <a:buFont typeface="Arial" pitchFamily="34" charset="0"/>
              <a:buChar char="•"/>
              <a:defRPr/>
            </a:pPr>
            <a:r>
              <a:rPr lang="en-US" sz="2000" dirty="0">
                <a:latin typeface="Calibri" pitchFamily="34" charset="0"/>
              </a:rPr>
              <a:t>In case of cell phone </a:t>
            </a:r>
            <a:r>
              <a:rPr lang="en-US" sz="2000" dirty="0">
                <a:solidFill>
                  <a:srgbClr val="0000CC"/>
                </a:solidFill>
                <a:latin typeface="Calibri" pitchFamily="34" charset="0"/>
              </a:rPr>
              <a:t>bad signal will create distortion </a:t>
            </a:r>
          </a:p>
          <a:p>
            <a:pPr marL="630238" indent="-225425" algn="just">
              <a:buFont typeface="Arial" pitchFamily="34" charset="0"/>
              <a:buChar char="•"/>
              <a:defRPr/>
            </a:pPr>
            <a:r>
              <a:rPr lang="en-US" sz="2000" dirty="0">
                <a:latin typeface="Calibri" pitchFamily="34" charset="0"/>
              </a:rPr>
              <a:t>When a person uses mike in a meeting then </a:t>
            </a:r>
            <a:r>
              <a:rPr lang="en-US" sz="2000" dirty="0">
                <a:solidFill>
                  <a:srgbClr val="0000CC"/>
                </a:solidFill>
                <a:latin typeface="Calibri" pitchFamily="34" charset="0"/>
              </a:rPr>
              <a:t>electrical disturbance</a:t>
            </a:r>
          </a:p>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Filtering</a:t>
            </a:r>
            <a:r>
              <a:rPr lang="en-US" sz="2000" dirty="0">
                <a:solidFill>
                  <a:srgbClr val="C00000"/>
                </a:solidFill>
                <a:latin typeface="Calibri" pitchFamily="34" charset="0"/>
              </a:rPr>
              <a:t>:</a:t>
            </a:r>
            <a:r>
              <a:rPr lang="en-US" sz="2000" dirty="0">
                <a:latin typeface="Calibri" pitchFamily="34" charset="0"/>
              </a:rPr>
              <a:t> </a:t>
            </a:r>
          </a:p>
          <a:p>
            <a:pPr marL="688975" indent="-344488" algn="just">
              <a:buFont typeface="Arial" pitchFamily="34" charset="0"/>
              <a:buChar char="•"/>
              <a:defRPr/>
            </a:pPr>
            <a:r>
              <a:rPr lang="en-US" sz="2000" dirty="0">
                <a:latin typeface="Calibri" pitchFamily="34" charset="0"/>
              </a:rPr>
              <a:t>when a message </a:t>
            </a:r>
            <a:r>
              <a:rPr lang="en-US" sz="2000" dirty="0">
                <a:solidFill>
                  <a:srgbClr val="0000CC"/>
                </a:solidFill>
                <a:latin typeface="Calibri" pitchFamily="34" charset="0"/>
              </a:rPr>
              <a:t>passes through </a:t>
            </a:r>
            <a:r>
              <a:rPr lang="en-US" sz="2000" dirty="0">
                <a:latin typeface="Calibri" pitchFamily="34" charset="0"/>
              </a:rPr>
              <a:t>different </a:t>
            </a:r>
            <a:r>
              <a:rPr lang="en-US" sz="2000" dirty="0">
                <a:solidFill>
                  <a:srgbClr val="0000CC"/>
                </a:solidFill>
                <a:latin typeface="Calibri" pitchFamily="34" charset="0"/>
              </a:rPr>
              <a:t>individuals it may be altered </a:t>
            </a:r>
            <a:r>
              <a:rPr lang="en-US" sz="2000" dirty="0">
                <a:latin typeface="Calibri" pitchFamily="34" charset="0"/>
              </a:rPr>
              <a:t>or </a:t>
            </a:r>
            <a:r>
              <a:rPr lang="en-US" sz="2000" dirty="0">
                <a:solidFill>
                  <a:srgbClr val="0000CC"/>
                </a:solidFill>
                <a:latin typeface="Calibri" pitchFamily="34" charset="0"/>
              </a:rPr>
              <a:t>twisted by persons for personal gain, </a:t>
            </a:r>
            <a:r>
              <a:rPr lang="en-US" sz="2000" dirty="0">
                <a:latin typeface="Calibri" pitchFamily="34" charset="0"/>
              </a:rPr>
              <a:t>due to </a:t>
            </a:r>
            <a:r>
              <a:rPr lang="en-US" sz="2000" dirty="0">
                <a:solidFill>
                  <a:srgbClr val="0000CC"/>
                </a:solidFill>
                <a:latin typeface="Calibri" pitchFamily="34" charset="0"/>
              </a:rPr>
              <a:t>long chain of communication</a:t>
            </a:r>
          </a:p>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Overloading:</a:t>
            </a:r>
            <a:r>
              <a:rPr lang="en-US" sz="2000" dirty="0">
                <a:latin typeface="Calibri" pitchFamily="34" charset="0"/>
              </a:rPr>
              <a:t> </a:t>
            </a:r>
          </a:p>
          <a:p>
            <a:pPr marL="630238" indent="-346075" algn="just">
              <a:buFont typeface="Arial" pitchFamily="34" charset="0"/>
              <a:buChar char="•"/>
              <a:defRPr/>
            </a:pPr>
            <a:r>
              <a:rPr lang="en-US" sz="2000" dirty="0">
                <a:latin typeface="Calibri" pitchFamily="34" charset="0"/>
              </a:rPr>
              <a:t>For Example the hard disc in the computer has its </a:t>
            </a:r>
            <a:r>
              <a:rPr lang="en-US" sz="2000" dirty="0">
                <a:solidFill>
                  <a:srgbClr val="0000CC"/>
                </a:solidFill>
                <a:latin typeface="Calibri" pitchFamily="34" charset="0"/>
              </a:rPr>
              <a:t>own storage space</a:t>
            </a:r>
            <a:r>
              <a:rPr lang="en-US" sz="2000" dirty="0">
                <a:latin typeface="Calibri" pitchFamily="34" charset="0"/>
              </a:rPr>
              <a:t>, accordingly we should send</a:t>
            </a:r>
          </a:p>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Faulty equipment</a:t>
            </a:r>
            <a:r>
              <a:rPr lang="en-US" sz="2000" dirty="0">
                <a:latin typeface="Calibri" pitchFamily="34" charset="0"/>
              </a:rPr>
              <a:t>: </a:t>
            </a:r>
          </a:p>
          <a:p>
            <a:pPr marL="630238" indent="-285750" algn="just">
              <a:buFont typeface="Arial" pitchFamily="34" charset="0"/>
              <a:buChar char="•"/>
              <a:defRPr/>
            </a:pPr>
            <a:r>
              <a:rPr lang="en-US" sz="2000" dirty="0">
                <a:latin typeface="Calibri" pitchFamily="34" charset="0"/>
              </a:rPr>
              <a:t>Can be affected due to </a:t>
            </a:r>
            <a:r>
              <a:rPr lang="en-US" sz="2000" dirty="0">
                <a:solidFill>
                  <a:srgbClr val="0000CC"/>
                </a:solidFill>
                <a:latin typeface="Calibri" pitchFamily="34" charset="0"/>
              </a:rPr>
              <a:t>fault on the equipment</a:t>
            </a:r>
          </a:p>
          <a:p>
            <a:pPr marL="630238" indent="-285750" algn="just">
              <a:buFont typeface="Arial" pitchFamily="34" charset="0"/>
              <a:buChar char="•"/>
              <a:defRPr/>
            </a:pPr>
            <a:r>
              <a:rPr lang="en-US" sz="2000" dirty="0">
                <a:latin typeface="Calibri" pitchFamily="34" charset="0"/>
              </a:rPr>
              <a:t>For </a:t>
            </a:r>
            <a:r>
              <a:rPr lang="en-US" sz="2000" dirty="0" err="1">
                <a:latin typeface="Calibri" pitchFamily="34" charset="0"/>
              </a:rPr>
              <a:t>Eg</a:t>
            </a:r>
            <a:r>
              <a:rPr lang="en-US" sz="2000" dirty="0">
                <a:latin typeface="Calibri" pitchFamily="34" charset="0"/>
              </a:rPr>
              <a:t>. if the telephone or the fax is out of order it will affect transmission</a:t>
            </a:r>
          </a:p>
        </p:txBody>
      </p:sp>
      <p:sp>
        <p:nvSpPr>
          <p:cNvPr id="5123" name="Title 3"/>
          <p:cNvSpPr>
            <a:spLocks noGrp="1"/>
          </p:cNvSpPr>
          <p:nvPr>
            <p:ph type="title"/>
          </p:nvPr>
        </p:nvSpPr>
        <p:spPr/>
        <p:txBody>
          <a:bodyPr/>
          <a:lstStyle/>
          <a:p>
            <a:pPr eaLnBrk="1" hangingPunct="1">
              <a:defRPr/>
            </a:pPr>
            <a:r>
              <a:rPr lang="en-US" sz="3200" b="1" dirty="0" smtClean="0">
                <a:solidFill>
                  <a:srgbClr val="00B050"/>
                </a:solidFill>
                <a:ea typeface="+mn-ea"/>
                <a:cs typeface="Arial" charset="0"/>
              </a:rPr>
              <a:t>TECHNICAL OR MECHANICAL BARRIERS</a:t>
            </a:r>
            <a:br>
              <a:rPr lang="en-US" sz="3200" b="1" dirty="0" smtClean="0">
                <a:solidFill>
                  <a:srgbClr val="00B050"/>
                </a:solidFill>
                <a:ea typeface="+mn-ea"/>
                <a:cs typeface="Arial" charset="0"/>
              </a:rPr>
            </a:br>
            <a:endParaRPr lang="en-US" sz="3200" b="1" dirty="0" smtClean="0">
              <a:solidFill>
                <a:srgbClr val="00B050"/>
              </a:solidFill>
              <a:ea typeface="+mn-ea"/>
              <a:cs typeface="Arial" charset="0"/>
            </a:endParaRPr>
          </a:p>
        </p:txBody>
      </p:sp>
      <p:sp>
        <p:nvSpPr>
          <p:cNvPr id="4" name="Slide Number Placeholder 3"/>
          <p:cNvSpPr>
            <a:spLocks noGrp="1"/>
          </p:cNvSpPr>
          <p:nvPr>
            <p:ph type="sldNum" sz="quarter" idx="12"/>
          </p:nvPr>
        </p:nvSpPr>
        <p:spPr/>
        <p:txBody>
          <a:bodyPr/>
          <a:lstStyle/>
          <a:p>
            <a:pPr>
              <a:defRPr/>
            </a:pPr>
            <a:fld id="{F5F77424-358A-41E9-A8DF-AE4E3BB7728A}"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0" y="838200"/>
            <a:ext cx="9144000" cy="6248400"/>
          </a:xfrm>
          <a:prstGeom prst="rect">
            <a:avLst/>
          </a:prstGeom>
          <a:noFill/>
          <a:ln w="9525">
            <a:noFill/>
            <a:miter lim="800000"/>
            <a:headEnd/>
            <a:tailEnd/>
          </a:ln>
        </p:spPr>
        <p:txBody>
          <a:bodyPr>
            <a:spAutoFit/>
          </a:bodyPr>
          <a:lstStyle/>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Inadequate facilities</a:t>
            </a:r>
            <a:r>
              <a:rPr lang="en-US" sz="2000" dirty="0">
                <a:latin typeface="Calibri" pitchFamily="34" charset="0"/>
              </a:rPr>
              <a:t>: </a:t>
            </a:r>
          </a:p>
          <a:p>
            <a:pPr marL="404813" indent="-284163" algn="just">
              <a:buFont typeface="Arial" pitchFamily="34" charset="0"/>
              <a:buChar char="•"/>
              <a:defRPr/>
            </a:pPr>
            <a:r>
              <a:rPr lang="en-US" sz="2000" dirty="0">
                <a:solidFill>
                  <a:srgbClr val="0000CC"/>
                </a:solidFill>
                <a:latin typeface="Calibri" pitchFamily="34" charset="0"/>
              </a:rPr>
              <a:t>Organization expected </a:t>
            </a:r>
            <a:r>
              <a:rPr lang="en-US" sz="2000" dirty="0">
                <a:latin typeface="Calibri" pitchFamily="34" charset="0"/>
              </a:rPr>
              <a:t>to </a:t>
            </a:r>
            <a:r>
              <a:rPr lang="en-US" sz="2000" dirty="0">
                <a:solidFill>
                  <a:srgbClr val="0000CC"/>
                </a:solidFill>
                <a:latin typeface="Calibri" pitchFamily="34" charset="0"/>
              </a:rPr>
              <a:t>give number of devices for communication </a:t>
            </a:r>
            <a:r>
              <a:rPr lang="en-US" sz="2000" dirty="0">
                <a:latin typeface="Calibri" pitchFamily="34" charset="0"/>
              </a:rPr>
              <a:t>like phone, cell, fax, internet and so on </a:t>
            </a:r>
          </a:p>
          <a:p>
            <a:pPr marL="404813" indent="-284163" algn="just">
              <a:buFont typeface="Arial" pitchFamily="34" charset="0"/>
              <a:buChar char="•"/>
              <a:defRPr/>
            </a:pPr>
            <a:r>
              <a:rPr lang="en-US" sz="2000" dirty="0">
                <a:solidFill>
                  <a:srgbClr val="0000CC"/>
                </a:solidFill>
                <a:latin typeface="Calibri" pitchFamily="34" charset="0"/>
              </a:rPr>
              <a:t>Organization</a:t>
            </a:r>
            <a:r>
              <a:rPr lang="en-US" sz="2000" dirty="0">
                <a:latin typeface="Calibri" pitchFamily="34" charset="0"/>
              </a:rPr>
              <a:t> which is </a:t>
            </a:r>
            <a:r>
              <a:rPr lang="en-US" sz="2000" dirty="0">
                <a:solidFill>
                  <a:srgbClr val="0000CC"/>
                </a:solidFill>
                <a:latin typeface="Calibri" pitchFamily="34" charset="0"/>
              </a:rPr>
              <a:t>not giving these facilities </a:t>
            </a:r>
            <a:r>
              <a:rPr lang="en-US" sz="2000" dirty="0">
                <a:latin typeface="Calibri" pitchFamily="34" charset="0"/>
              </a:rPr>
              <a:t>becomes </a:t>
            </a:r>
            <a:r>
              <a:rPr lang="en-US" sz="2000" dirty="0">
                <a:solidFill>
                  <a:srgbClr val="0000CC"/>
                </a:solidFill>
                <a:latin typeface="Calibri" pitchFamily="34" charset="0"/>
              </a:rPr>
              <a:t>ineffective communication</a:t>
            </a:r>
          </a:p>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Too much reliance on formal communication</a:t>
            </a:r>
            <a:r>
              <a:rPr lang="en-US" sz="2000" dirty="0">
                <a:latin typeface="Calibri" pitchFamily="34" charset="0"/>
              </a:rPr>
              <a:t>: </a:t>
            </a:r>
          </a:p>
          <a:p>
            <a:pPr marL="344488" indent="-223838" algn="just">
              <a:buFont typeface="Arial" pitchFamily="34" charset="0"/>
              <a:buChar char="•"/>
              <a:defRPr/>
            </a:pPr>
            <a:r>
              <a:rPr lang="en-US" sz="2000" dirty="0">
                <a:solidFill>
                  <a:srgbClr val="0000CC"/>
                </a:solidFill>
                <a:latin typeface="Calibri" pitchFamily="34" charset="0"/>
              </a:rPr>
              <a:t>Organization depends </a:t>
            </a:r>
            <a:r>
              <a:rPr lang="en-US" sz="2000" dirty="0">
                <a:latin typeface="Calibri" pitchFamily="34" charset="0"/>
              </a:rPr>
              <a:t>on formal communication</a:t>
            </a:r>
          </a:p>
          <a:p>
            <a:pPr marL="344488" indent="-223838" algn="just">
              <a:buFont typeface="Arial" pitchFamily="34" charset="0"/>
              <a:buChar char="•"/>
              <a:defRPr/>
            </a:pPr>
            <a:r>
              <a:rPr lang="en-US" sz="2000" dirty="0">
                <a:latin typeface="Calibri" pitchFamily="34" charset="0"/>
              </a:rPr>
              <a:t>Results in </a:t>
            </a:r>
            <a:r>
              <a:rPr lang="en-US" sz="2000" dirty="0">
                <a:solidFill>
                  <a:srgbClr val="0000CC"/>
                </a:solidFill>
                <a:latin typeface="Calibri" pitchFamily="34" charset="0"/>
              </a:rPr>
              <a:t>delay in sending and receiving any information</a:t>
            </a:r>
          </a:p>
          <a:p>
            <a:pPr algn="just">
              <a:defRPr/>
            </a:pPr>
            <a:endParaRPr lang="en-US" sz="2000" b="1" dirty="0">
              <a:latin typeface="Calibri" pitchFamily="34" charset="0"/>
            </a:endParaRPr>
          </a:p>
          <a:p>
            <a:pPr algn="just">
              <a:defRPr/>
            </a:pPr>
            <a:r>
              <a:rPr lang="en-US" sz="2000" b="1" dirty="0">
                <a:solidFill>
                  <a:srgbClr val="C00000"/>
                </a:solidFill>
                <a:latin typeface="Calibri" pitchFamily="34" charset="0"/>
              </a:rPr>
              <a:t>Status patterns</a:t>
            </a:r>
            <a:r>
              <a:rPr lang="en-US" sz="2000" dirty="0">
                <a:latin typeface="Calibri" pitchFamily="34" charset="0"/>
              </a:rPr>
              <a:t>: </a:t>
            </a:r>
          </a:p>
          <a:p>
            <a:pPr marL="404813" indent="-284163" algn="just">
              <a:buFont typeface="Arial" pitchFamily="34" charset="0"/>
              <a:buChar char="•"/>
              <a:defRPr/>
            </a:pPr>
            <a:r>
              <a:rPr lang="en-US" sz="2000" dirty="0">
                <a:latin typeface="Calibri" pitchFamily="34" charset="0"/>
              </a:rPr>
              <a:t>Executives by their </a:t>
            </a:r>
            <a:r>
              <a:rPr lang="en-US" sz="2000" dirty="0">
                <a:solidFill>
                  <a:srgbClr val="0000CC"/>
                </a:solidFill>
                <a:latin typeface="Calibri" pitchFamily="34" charset="0"/>
              </a:rPr>
              <a:t>position</a:t>
            </a:r>
            <a:r>
              <a:rPr lang="en-US" sz="2000" dirty="0">
                <a:latin typeface="Calibri" pitchFamily="34" charset="0"/>
              </a:rPr>
              <a:t> in the organization </a:t>
            </a:r>
          </a:p>
          <a:p>
            <a:pPr marL="404813" indent="-284163" algn="just">
              <a:buFont typeface="Arial" pitchFamily="34" charset="0"/>
              <a:buChar char="•"/>
              <a:defRPr/>
            </a:pPr>
            <a:r>
              <a:rPr lang="en-US" sz="2000" dirty="0">
                <a:solidFill>
                  <a:srgbClr val="0000CC"/>
                </a:solidFill>
                <a:latin typeface="Calibri" pitchFamily="34" charset="0"/>
              </a:rPr>
              <a:t>Enjoy greater comforts</a:t>
            </a:r>
            <a:r>
              <a:rPr lang="en-US" sz="2000" dirty="0">
                <a:latin typeface="Calibri" pitchFamily="34" charset="0"/>
              </a:rPr>
              <a:t>. Like separate air-conditioned room, personal phone, special furniture and so on</a:t>
            </a:r>
          </a:p>
          <a:p>
            <a:pPr marL="404813" indent="-284163" algn="just">
              <a:buFont typeface="Arial" pitchFamily="34" charset="0"/>
              <a:buChar char="•"/>
              <a:defRPr/>
            </a:pPr>
            <a:r>
              <a:rPr lang="en-US" sz="2000" dirty="0">
                <a:latin typeface="Calibri" pitchFamily="34" charset="0"/>
              </a:rPr>
              <a:t>Makes a </a:t>
            </a:r>
            <a:r>
              <a:rPr lang="en-US" sz="2000" dirty="0">
                <a:solidFill>
                  <a:srgbClr val="0000CC"/>
                </a:solidFill>
                <a:latin typeface="Calibri" pitchFamily="34" charset="0"/>
              </a:rPr>
              <a:t>distance from their subordinates</a:t>
            </a:r>
          </a:p>
          <a:p>
            <a:pPr algn="just">
              <a:defRPr/>
            </a:pPr>
            <a:endParaRPr lang="en-US" sz="1050" b="1" dirty="0">
              <a:latin typeface="Calibri" pitchFamily="34" charset="0"/>
            </a:endParaRPr>
          </a:p>
          <a:p>
            <a:pPr algn="just">
              <a:defRPr/>
            </a:pPr>
            <a:r>
              <a:rPr lang="en-US" sz="2000" b="1" dirty="0">
                <a:solidFill>
                  <a:srgbClr val="C00000"/>
                </a:solidFill>
                <a:latin typeface="Calibri" pitchFamily="34" charset="0"/>
              </a:rPr>
              <a:t>Procedure delay</a:t>
            </a:r>
            <a:r>
              <a:rPr lang="en-US" sz="2000" b="1" dirty="0">
                <a:latin typeface="Calibri" pitchFamily="34" charset="0"/>
              </a:rPr>
              <a:t>:</a:t>
            </a:r>
            <a:r>
              <a:rPr lang="en-US" sz="2000" dirty="0">
                <a:latin typeface="Calibri" pitchFamily="34" charset="0"/>
              </a:rPr>
              <a:t> </a:t>
            </a:r>
          </a:p>
          <a:p>
            <a:pPr marL="344488" indent="-223838" algn="just">
              <a:buFont typeface="Arial" pitchFamily="34" charset="0"/>
              <a:buChar char="•"/>
              <a:defRPr/>
            </a:pPr>
            <a:r>
              <a:rPr lang="en-US" sz="2000" dirty="0">
                <a:solidFill>
                  <a:srgbClr val="0000CC"/>
                </a:solidFill>
                <a:latin typeface="Calibri" pitchFamily="34" charset="0"/>
              </a:rPr>
              <a:t>Unwanted procedures </a:t>
            </a:r>
            <a:r>
              <a:rPr lang="en-US" sz="2000" dirty="0">
                <a:latin typeface="Calibri" pitchFamily="34" charset="0"/>
              </a:rPr>
              <a:t>laid down in certain organization contribute to </a:t>
            </a:r>
            <a:r>
              <a:rPr lang="en-US" sz="2000" dirty="0">
                <a:solidFill>
                  <a:srgbClr val="0000CC"/>
                </a:solidFill>
                <a:latin typeface="Calibri" pitchFamily="34" charset="0"/>
              </a:rPr>
              <a:t>delay in sending and receiving information</a:t>
            </a:r>
          </a:p>
        </p:txBody>
      </p:sp>
      <p:sp>
        <p:nvSpPr>
          <p:cNvPr id="4" name="Title 3"/>
          <p:cNvSpPr>
            <a:spLocks noGrp="1"/>
          </p:cNvSpPr>
          <p:nvPr>
            <p:ph type="title"/>
          </p:nvPr>
        </p:nvSpPr>
        <p:spPr/>
        <p:txBody>
          <a:bodyPr rtlCol="0">
            <a:normAutofit fontScale="90000"/>
          </a:bodyPr>
          <a:lstStyle/>
          <a:p>
            <a:pPr eaLnBrk="1" fontAlgn="auto" hangingPunct="1">
              <a:spcAft>
                <a:spcPts val="0"/>
              </a:spcAft>
              <a:defRPr/>
            </a:pPr>
            <a:r>
              <a:rPr lang="en-US" sz="3600" b="1" dirty="0" smtClean="0">
                <a:solidFill>
                  <a:srgbClr val="00B050"/>
                </a:solidFill>
                <a:ea typeface="+mn-ea"/>
                <a:cs typeface="Arial" charset="0"/>
              </a:rPr>
              <a:t>ORGANIZATIONAL BARRIERS</a:t>
            </a:r>
            <a:r>
              <a:rPr lang="en-US" dirty="0" smtClean="0"/>
              <a:t/>
            </a:r>
            <a:br>
              <a:rPr lang="en-US" dirty="0" smtClean="0"/>
            </a:br>
            <a:endParaRPr lang="en-US" dirty="0"/>
          </a:p>
        </p:txBody>
      </p:sp>
      <p:sp>
        <p:nvSpPr>
          <p:cNvPr id="5" name="Slide Number Placeholder 4"/>
          <p:cNvSpPr>
            <a:spLocks noGrp="1"/>
          </p:cNvSpPr>
          <p:nvPr>
            <p:ph type="sldNum" sz="quarter" idx="12"/>
          </p:nvPr>
        </p:nvSpPr>
        <p:spPr/>
        <p:txBody>
          <a:bodyPr/>
          <a:lstStyle/>
          <a:p>
            <a:pPr>
              <a:defRPr/>
            </a:pPr>
            <a:fld id="{CC34CFD6-414E-4CAB-9976-CBEDCCA7C674}" type="slidenum">
              <a:rPr lang="en-US" smtClean="0"/>
              <a:pPr>
                <a:defRPr/>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19200"/>
            <a:ext cx="8458200" cy="4094163"/>
          </a:xfrm>
          <a:prstGeom prst="rect">
            <a:avLst/>
          </a:prstGeom>
        </p:spPr>
        <p:txBody>
          <a:bodyPr>
            <a:spAutoFit/>
          </a:bodyPr>
          <a:lstStyle/>
          <a:p>
            <a:pPr algn="just" fontAlgn="auto">
              <a:spcBef>
                <a:spcPts val="0"/>
              </a:spcBef>
              <a:spcAft>
                <a:spcPts val="0"/>
              </a:spcAft>
              <a:defRPr/>
            </a:pPr>
            <a:endParaRPr lang="en-US" sz="2000" dirty="0">
              <a:latin typeface="+mn-lt"/>
              <a:cs typeface="+mn-cs"/>
            </a:endParaRPr>
          </a:p>
          <a:p>
            <a:pPr marL="630238" indent="-465138" algn="just" fontAlgn="auto">
              <a:spcBef>
                <a:spcPts val="0"/>
              </a:spcBef>
              <a:spcAft>
                <a:spcPts val="0"/>
              </a:spcAft>
              <a:buFont typeface="Arial" pitchFamily="34" charset="0"/>
              <a:buChar char="•"/>
              <a:defRPr/>
            </a:pPr>
            <a:r>
              <a:rPr lang="en-US" sz="2000" dirty="0">
                <a:latin typeface="+mn-lt"/>
                <a:cs typeface="+mn-cs"/>
              </a:rPr>
              <a:t>Overcoming personal barriers – by </a:t>
            </a:r>
            <a:r>
              <a:rPr lang="en-US" sz="2000" dirty="0">
                <a:solidFill>
                  <a:srgbClr val="0000CC"/>
                </a:solidFill>
                <a:latin typeface="+mn-lt"/>
                <a:cs typeface="+mn-cs"/>
              </a:rPr>
              <a:t>developing language</a:t>
            </a:r>
            <a:endParaRPr lang="en-US" sz="2000" dirty="0">
              <a:latin typeface="+mn-lt"/>
              <a:cs typeface="+mn-cs"/>
            </a:endParaRPr>
          </a:p>
          <a:p>
            <a:pPr algn="just" fontAlgn="auto">
              <a:spcBef>
                <a:spcPts val="0"/>
              </a:spcBef>
              <a:spcAft>
                <a:spcPts val="0"/>
              </a:spcAft>
              <a:buFont typeface="Arial" pitchFamily="34" charset="0"/>
              <a:buChar char="•"/>
              <a:defRPr/>
            </a:pPr>
            <a:endParaRPr lang="en-US" sz="2000" dirty="0">
              <a:latin typeface="+mn-lt"/>
              <a:cs typeface="+mn-cs"/>
            </a:endParaRPr>
          </a:p>
          <a:p>
            <a:pPr marL="630238" indent="-404813" algn="just" fontAlgn="auto">
              <a:spcBef>
                <a:spcPts val="0"/>
              </a:spcBef>
              <a:spcAft>
                <a:spcPts val="0"/>
              </a:spcAft>
              <a:buFont typeface="Arial" pitchFamily="34" charset="0"/>
              <a:buChar char="•"/>
              <a:defRPr/>
            </a:pPr>
            <a:r>
              <a:rPr lang="en-US" sz="2000" dirty="0">
                <a:latin typeface="+mn-lt"/>
                <a:cs typeface="+mn-cs"/>
              </a:rPr>
              <a:t>Shorter communication channels- in order </a:t>
            </a:r>
            <a:r>
              <a:rPr lang="en-US" sz="2000" dirty="0">
                <a:solidFill>
                  <a:srgbClr val="0000CC"/>
                </a:solidFill>
                <a:latin typeface="+mn-lt"/>
                <a:cs typeface="+mn-cs"/>
              </a:rPr>
              <a:t>to avoid delay</a:t>
            </a:r>
            <a:endParaRPr lang="en-US" sz="2000" dirty="0">
              <a:latin typeface="+mn-lt"/>
              <a:cs typeface="+mn-cs"/>
            </a:endParaRPr>
          </a:p>
          <a:p>
            <a:pPr marL="630238" indent="-404813" algn="just" fontAlgn="auto">
              <a:spcBef>
                <a:spcPts val="0"/>
              </a:spcBef>
              <a:spcAft>
                <a:spcPts val="0"/>
              </a:spcAft>
              <a:buFont typeface="Arial" pitchFamily="34" charset="0"/>
              <a:buChar char="•"/>
              <a:defRPr/>
            </a:pPr>
            <a:endParaRPr lang="en-US" sz="2000" dirty="0">
              <a:latin typeface="+mn-lt"/>
              <a:cs typeface="+mn-cs"/>
            </a:endParaRPr>
          </a:p>
          <a:p>
            <a:pPr marL="630238" indent="-404813" algn="just" fontAlgn="auto">
              <a:spcBef>
                <a:spcPts val="0"/>
              </a:spcBef>
              <a:spcAft>
                <a:spcPts val="0"/>
              </a:spcAft>
              <a:buFont typeface="Arial" pitchFamily="34" charset="0"/>
              <a:buChar char="•"/>
              <a:defRPr/>
            </a:pPr>
            <a:r>
              <a:rPr lang="en-US" sz="2000" dirty="0">
                <a:latin typeface="+mn-lt"/>
                <a:cs typeface="+mn-cs"/>
              </a:rPr>
              <a:t>Use of electronic devices – </a:t>
            </a:r>
            <a:r>
              <a:rPr lang="en-US" sz="2000" dirty="0">
                <a:solidFill>
                  <a:srgbClr val="0000CC"/>
                </a:solidFill>
                <a:latin typeface="+mn-lt"/>
                <a:cs typeface="+mn-cs"/>
              </a:rPr>
              <a:t>fax, internet, mobile</a:t>
            </a:r>
            <a:endParaRPr lang="en-US" sz="2000" dirty="0">
              <a:latin typeface="+mn-lt"/>
              <a:cs typeface="+mn-cs"/>
            </a:endParaRPr>
          </a:p>
          <a:p>
            <a:pPr marL="630238" indent="-404813" algn="just" fontAlgn="auto">
              <a:spcBef>
                <a:spcPts val="0"/>
              </a:spcBef>
              <a:spcAft>
                <a:spcPts val="0"/>
              </a:spcAft>
              <a:buFont typeface="Arial" pitchFamily="34" charset="0"/>
              <a:buChar char="•"/>
              <a:defRPr/>
            </a:pPr>
            <a:endParaRPr lang="en-US" sz="2000" dirty="0">
              <a:latin typeface="+mn-lt"/>
              <a:cs typeface="+mn-cs"/>
            </a:endParaRPr>
          </a:p>
          <a:p>
            <a:pPr marL="630238" indent="-404813" algn="just" fontAlgn="auto">
              <a:spcBef>
                <a:spcPts val="0"/>
              </a:spcBef>
              <a:spcAft>
                <a:spcPts val="0"/>
              </a:spcAft>
              <a:buFont typeface="Arial" pitchFamily="34" charset="0"/>
              <a:buChar char="•"/>
              <a:defRPr/>
            </a:pPr>
            <a:r>
              <a:rPr lang="en-US" sz="2000" dirty="0">
                <a:latin typeface="+mn-lt"/>
                <a:cs typeface="+mn-cs"/>
              </a:rPr>
              <a:t>Removing mechanical defects - proper </a:t>
            </a:r>
            <a:r>
              <a:rPr lang="en-US" sz="2000" dirty="0">
                <a:solidFill>
                  <a:srgbClr val="0000CC"/>
                </a:solidFill>
                <a:latin typeface="+mn-lt"/>
                <a:cs typeface="+mn-cs"/>
              </a:rPr>
              <a:t>working conditions</a:t>
            </a:r>
            <a:endParaRPr lang="en-US" sz="2000" dirty="0">
              <a:latin typeface="+mn-lt"/>
              <a:cs typeface="+mn-cs"/>
            </a:endParaRPr>
          </a:p>
          <a:p>
            <a:pPr marL="630238" indent="-404813" algn="just" fontAlgn="auto">
              <a:spcBef>
                <a:spcPts val="0"/>
              </a:spcBef>
              <a:spcAft>
                <a:spcPts val="0"/>
              </a:spcAft>
              <a:buFont typeface="Arial" pitchFamily="34" charset="0"/>
              <a:buChar char="•"/>
              <a:defRPr/>
            </a:pPr>
            <a:endParaRPr lang="en-US" sz="2000" dirty="0">
              <a:latin typeface="+mn-lt"/>
              <a:cs typeface="+mn-cs"/>
            </a:endParaRPr>
          </a:p>
          <a:p>
            <a:pPr marL="630238" indent="-404813" algn="just" fontAlgn="auto">
              <a:spcBef>
                <a:spcPts val="0"/>
              </a:spcBef>
              <a:spcAft>
                <a:spcPts val="0"/>
              </a:spcAft>
              <a:buFont typeface="Arial" pitchFamily="34" charset="0"/>
              <a:buChar char="•"/>
              <a:defRPr/>
            </a:pPr>
            <a:r>
              <a:rPr lang="en-US" sz="2000" dirty="0">
                <a:latin typeface="+mn-lt"/>
                <a:cs typeface="+mn-cs"/>
              </a:rPr>
              <a:t>Development of listening habits </a:t>
            </a:r>
            <a:r>
              <a:rPr lang="en-US" sz="2000" dirty="0">
                <a:solidFill>
                  <a:srgbClr val="0000CC"/>
                </a:solidFill>
                <a:latin typeface="+mn-lt"/>
                <a:cs typeface="+mn-cs"/>
              </a:rPr>
              <a:t>- both the parties</a:t>
            </a:r>
            <a:endParaRPr lang="en-US" sz="2000" dirty="0">
              <a:latin typeface="+mn-lt"/>
              <a:cs typeface="+mn-cs"/>
            </a:endParaRPr>
          </a:p>
          <a:p>
            <a:pPr marL="630238" indent="-404813" algn="just" fontAlgn="auto">
              <a:spcBef>
                <a:spcPts val="0"/>
              </a:spcBef>
              <a:spcAft>
                <a:spcPts val="0"/>
              </a:spcAft>
              <a:buFont typeface="Arial" pitchFamily="34" charset="0"/>
              <a:buChar char="•"/>
              <a:defRPr/>
            </a:pPr>
            <a:endParaRPr lang="en-US" sz="2000" dirty="0">
              <a:latin typeface="+mn-lt"/>
              <a:cs typeface="+mn-cs"/>
            </a:endParaRPr>
          </a:p>
          <a:p>
            <a:pPr marL="630238" indent="-404813" algn="just" fontAlgn="auto">
              <a:spcBef>
                <a:spcPts val="0"/>
              </a:spcBef>
              <a:spcAft>
                <a:spcPts val="0"/>
              </a:spcAft>
              <a:buFont typeface="Arial" pitchFamily="34" charset="0"/>
              <a:buChar char="•"/>
              <a:defRPr/>
            </a:pPr>
            <a:r>
              <a:rPr lang="en-US" sz="2000" dirty="0">
                <a:latin typeface="+mn-lt"/>
                <a:cs typeface="+mn-cs"/>
              </a:rPr>
              <a:t>Organizing frequent meeting and conferences - to </a:t>
            </a:r>
            <a:r>
              <a:rPr lang="en-US" sz="2000" dirty="0">
                <a:solidFill>
                  <a:srgbClr val="0000CC"/>
                </a:solidFill>
                <a:latin typeface="+mn-lt"/>
                <a:cs typeface="+mn-cs"/>
              </a:rPr>
              <a:t>express their views</a:t>
            </a:r>
            <a:endParaRPr lang="en-US" sz="2000" dirty="0">
              <a:latin typeface="+mn-lt"/>
              <a:cs typeface="+mn-cs"/>
            </a:endParaRPr>
          </a:p>
          <a:p>
            <a:pPr marL="630238" indent="-404813" algn="just" fontAlgn="auto">
              <a:spcBef>
                <a:spcPts val="0"/>
              </a:spcBef>
              <a:spcAft>
                <a:spcPts val="0"/>
              </a:spcAft>
              <a:defRPr/>
            </a:pPr>
            <a:r>
              <a:rPr lang="en-US" sz="2000" dirty="0">
                <a:latin typeface="+mn-lt"/>
                <a:cs typeface="+mn-cs"/>
              </a:rPr>
              <a:t>	</a:t>
            </a:r>
            <a:r>
              <a:rPr lang="en-US" sz="2000" dirty="0">
                <a:solidFill>
                  <a:srgbClr val="0000CC"/>
                </a:solidFill>
                <a:latin typeface="+mn-lt"/>
                <a:cs typeface="+mn-cs"/>
              </a:rPr>
              <a:t>mutual trust </a:t>
            </a:r>
            <a:r>
              <a:rPr lang="en-US" sz="2000" dirty="0">
                <a:latin typeface="+mn-lt"/>
                <a:cs typeface="+mn-cs"/>
              </a:rPr>
              <a:t>– </a:t>
            </a:r>
            <a:r>
              <a:rPr lang="en-US" sz="2000" dirty="0">
                <a:solidFill>
                  <a:srgbClr val="0000CC"/>
                </a:solidFill>
                <a:latin typeface="+mn-lt"/>
                <a:cs typeface="+mn-cs"/>
              </a:rPr>
              <a:t>confidence</a:t>
            </a:r>
          </a:p>
        </p:txBody>
      </p:sp>
      <p:sp>
        <p:nvSpPr>
          <p:cNvPr id="4" name="Title 3"/>
          <p:cNvSpPr>
            <a:spLocks noGrp="1"/>
          </p:cNvSpPr>
          <p:nvPr>
            <p:ph type="title"/>
          </p:nvPr>
        </p:nvSpPr>
        <p:spPr>
          <a:xfrm>
            <a:off x="457200" y="457200"/>
            <a:ext cx="8229600" cy="792163"/>
          </a:xfrm>
        </p:spPr>
        <p:txBody>
          <a:bodyPr rtlCol="0">
            <a:normAutofit fontScale="90000"/>
          </a:bodyPr>
          <a:lstStyle/>
          <a:p>
            <a:pPr eaLnBrk="1" fontAlgn="auto" hangingPunct="1">
              <a:spcAft>
                <a:spcPts val="0"/>
              </a:spcAft>
              <a:defRPr/>
            </a:pPr>
            <a:r>
              <a:rPr lang="en-US" sz="3600" b="1" dirty="0" smtClean="0">
                <a:solidFill>
                  <a:srgbClr val="00B050"/>
                </a:solidFill>
                <a:ea typeface="+mn-ea"/>
                <a:cs typeface="Arial" charset="0"/>
              </a:rPr>
              <a:t>MEASURES TO OVERCOME BARRIERS</a:t>
            </a:r>
            <a:r>
              <a:rPr lang="en-US" dirty="0" smtClean="0"/>
              <a:t/>
            </a:r>
            <a:br>
              <a:rPr lang="en-US" dirty="0" smtClean="0"/>
            </a:br>
            <a:endParaRPr lang="en-US" dirty="0"/>
          </a:p>
        </p:txBody>
      </p:sp>
      <p:sp>
        <p:nvSpPr>
          <p:cNvPr id="5" name="Slide Number Placeholder 4"/>
          <p:cNvSpPr>
            <a:spLocks noGrp="1"/>
          </p:cNvSpPr>
          <p:nvPr>
            <p:ph type="sldNum" sz="quarter" idx="12"/>
          </p:nvPr>
        </p:nvSpPr>
        <p:spPr/>
        <p:txBody>
          <a:bodyPr/>
          <a:lstStyle/>
          <a:p>
            <a:pPr>
              <a:defRPr/>
            </a:pPr>
            <a:fld id="{13C75EEE-069B-477B-8E7C-3BDB14A56AE7}" type="slidenum">
              <a:rPr lang="en-US" smtClean="0"/>
              <a:pPr>
                <a:defRPr/>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ChangeArrowheads="1"/>
          </p:cNvSpPr>
          <p:nvPr/>
        </p:nvSpPr>
        <p:spPr bwMode="auto">
          <a:xfrm>
            <a:off x="0" y="990600"/>
            <a:ext cx="9144000" cy="2554288"/>
          </a:xfrm>
          <a:prstGeom prst="rect">
            <a:avLst/>
          </a:prstGeom>
          <a:noFill/>
          <a:ln w="9525">
            <a:noFill/>
            <a:miter lim="800000"/>
            <a:headEnd/>
            <a:tailEnd/>
          </a:ln>
        </p:spPr>
        <p:txBody>
          <a:bodyPr>
            <a:spAutoFit/>
          </a:bodyPr>
          <a:lstStyle/>
          <a:p>
            <a:pPr marL="509588" indent="-344488" algn="just">
              <a:buFont typeface="Arial" charset="0"/>
              <a:buChar char="•"/>
            </a:pPr>
            <a:r>
              <a:rPr lang="en-US" sz="2000">
                <a:latin typeface="Calibri" pitchFamily="34" charset="0"/>
              </a:rPr>
              <a:t>A </a:t>
            </a:r>
            <a:r>
              <a:rPr lang="en-US" sz="2000">
                <a:solidFill>
                  <a:srgbClr val="0000CC"/>
                </a:solidFill>
                <a:latin typeface="Calibri" pitchFamily="34" charset="0"/>
              </a:rPr>
              <a:t>leader</a:t>
            </a:r>
            <a:r>
              <a:rPr lang="en-US" sz="2000">
                <a:latin typeface="Calibri" pitchFamily="34" charset="0"/>
              </a:rPr>
              <a:t> is a person who </a:t>
            </a:r>
            <a:r>
              <a:rPr lang="en-US" sz="2000">
                <a:solidFill>
                  <a:srgbClr val="0000CC"/>
                </a:solidFill>
                <a:latin typeface="Calibri" pitchFamily="34" charset="0"/>
              </a:rPr>
              <a:t>guides and directs others called followers </a:t>
            </a:r>
          </a:p>
          <a:p>
            <a:pPr marL="509588" indent="-344488" algn="just">
              <a:buFont typeface="Arial" charset="0"/>
              <a:buChar char="•"/>
            </a:pPr>
            <a:r>
              <a:rPr lang="en-US" sz="2000">
                <a:solidFill>
                  <a:srgbClr val="0000CC"/>
                </a:solidFill>
                <a:latin typeface="Calibri" pitchFamily="34" charset="0"/>
              </a:rPr>
              <a:t>Focus to the efforts of his followers</a:t>
            </a:r>
          </a:p>
          <a:p>
            <a:pPr marL="509588" indent="-344488" algn="just">
              <a:buFont typeface="Arial" charset="0"/>
              <a:buChar char="•"/>
            </a:pPr>
            <a:r>
              <a:rPr lang="en-US" sz="2000">
                <a:solidFill>
                  <a:srgbClr val="0000CC"/>
                </a:solidFill>
                <a:latin typeface="Calibri" pitchFamily="34" charset="0"/>
              </a:rPr>
              <a:t>Manager, as a leader</a:t>
            </a:r>
            <a:r>
              <a:rPr lang="en-US" sz="2000">
                <a:latin typeface="Calibri" pitchFamily="34" charset="0"/>
              </a:rPr>
              <a:t>, influences his subordinates to indulge in such activities as are vital for accomplishment of the enterprise goal </a:t>
            </a:r>
          </a:p>
          <a:p>
            <a:pPr marL="509588" indent="-344488" algn="just">
              <a:buFont typeface="Arial" charset="0"/>
              <a:buChar char="•"/>
            </a:pPr>
            <a:r>
              <a:rPr lang="en-US" sz="2000">
                <a:latin typeface="Calibri" pitchFamily="34" charset="0"/>
              </a:rPr>
              <a:t>According to </a:t>
            </a:r>
            <a:r>
              <a:rPr lang="en-US" sz="2000">
                <a:solidFill>
                  <a:srgbClr val="0000CC"/>
                </a:solidFill>
                <a:latin typeface="Calibri" pitchFamily="34" charset="0"/>
              </a:rPr>
              <a:t>Allen,</a:t>
            </a:r>
            <a:r>
              <a:rPr lang="en-US" sz="2000">
                <a:latin typeface="Calibri" pitchFamily="34" charset="0"/>
              </a:rPr>
              <a:t> “a leader is one who guides and directs other people. He must give effective direction and purpose”</a:t>
            </a:r>
            <a:endParaRPr lang="en-IN" sz="2000">
              <a:latin typeface="Calibri" pitchFamily="34" charset="0"/>
            </a:endParaRPr>
          </a:p>
          <a:p>
            <a:pPr marL="509588" indent="-344488" algn="just">
              <a:buFont typeface="Arial" charset="0"/>
              <a:buChar char="•"/>
            </a:pPr>
            <a:r>
              <a:rPr lang="en-US" sz="2000">
                <a:latin typeface="Calibri" pitchFamily="34" charset="0"/>
              </a:rPr>
              <a:t>Leadership is a </a:t>
            </a:r>
            <a:r>
              <a:rPr lang="en-US" sz="2000">
                <a:solidFill>
                  <a:srgbClr val="0000CC"/>
                </a:solidFill>
                <a:latin typeface="Calibri" pitchFamily="34" charset="0"/>
              </a:rPr>
              <a:t>force that binds a group together and motivates </a:t>
            </a:r>
            <a:r>
              <a:rPr lang="en-US" sz="2000">
                <a:latin typeface="Calibri" pitchFamily="34" charset="0"/>
              </a:rPr>
              <a:t>it </a:t>
            </a:r>
            <a:r>
              <a:rPr lang="en-US" sz="2000">
                <a:solidFill>
                  <a:srgbClr val="0000CC"/>
                </a:solidFill>
                <a:latin typeface="Calibri" pitchFamily="34" charset="0"/>
              </a:rPr>
              <a:t>towards the desired goals</a:t>
            </a:r>
          </a:p>
        </p:txBody>
      </p:sp>
      <p:pic>
        <p:nvPicPr>
          <p:cNvPr id="37891" name="Picture 2" descr="C:\Users\hp\Desktop\MA\Leadership.jpg"/>
          <p:cNvPicPr>
            <a:picLocks noChangeAspect="1" noChangeArrowheads="1"/>
          </p:cNvPicPr>
          <p:nvPr/>
        </p:nvPicPr>
        <p:blipFill>
          <a:blip r:embed="rId2"/>
          <a:srcRect/>
          <a:stretch>
            <a:fillRect/>
          </a:stretch>
        </p:blipFill>
        <p:spPr bwMode="auto">
          <a:xfrm>
            <a:off x="1066800" y="3810000"/>
            <a:ext cx="7696200" cy="2732088"/>
          </a:xfrm>
          <a:prstGeom prst="rect">
            <a:avLst/>
          </a:prstGeom>
          <a:noFill/>
          <a:ln w="9525">
            <a:noFill/>
            <a:miter lim="800000"/>
            <a:headEnd/>
            <a:tailEnd/>
          </a:ln>
        </p:spPr>
      </p:pic>
      <p:sp>
        <p:nvSpPr>
          <p:cNvPr id="8196" name="Title 7"/>
          <p:cNvSpPr>
            <a:spLocks noGrp="1"/>
          </p:cNvSpPr>
          <p:nvPr>
            <p:ph type="title"/>
          </p:nvPr>
        </p:nvSpPr>
        <p:spPr>
          <a:xfrm>
            <a:off x="457200" y="274638"/>
            <a:ext cx="8458200" cy="584200"/>
          </a:xfrm>
        </p:spPr>
        <p:txBody>
          <a:bodyPr>
            <a:spAutoFit/>
          </a:bodyPr>
          <a:lstStyle/>
          <a:p>
            <a:pPr eaLnBrk="1" hangingPunct="1">
              <a:defRPr/>
            </a:pPr>
            <a:r>
              <a:rPr lang="en-US" sz="3200" b="1" dirty="0" smtClean="0">
                <a:solidFill>
                  <a:srgbClr val="00B050"/>
                </a:solidFill>
                <a:ea typeface="+mn-ea"/>
                <a:cs typeface="Arial" charset="0"/>
              </a:rPr>
              <a:t>LEADERSHIP</a:t>
            </a:r>
          </a:p>
        </p:txBody>
      </p:sp>
      <p:sp>
        <p:nvSpPr>
          <p:cNvPr id="5" name="Slide Number Placeholder 4"/>
          <p:cNvSpPr>
            <a:spLocks noGrp="1"/>
          </p:cNvSpPr>
          <p:nvPr>
            <p:ph type="sldNum" sz="quarter" idx="12"/>
          </p:nvPr>
        </p:nvSpPr>
        <p:spPr/>
        <p:txBody>
          <a:bodyPr/>
          <a:lstStyle/>
          <a:p>
            <a:pPr>
              <a:defRPr/>
            </a:pPr>
            <a:fld id="{55BA82BE-A6C2-46B0-9435-24075FA0826C}"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2554288"/>
          </a:xfrm>
          <a:prstGeom prst="rect">
            <a:avLst/>
          </a:prstGeom>
        </p:spPr>
        <p:txBody>
          <a:bodyPr>
            <a:spAutoFit/>
          </a:bodyPr>
          <a:lstStyle/>
          <a:p>
            <a:pPr marL="465138" indent="-300038" fontAlgn="auto">
              <a:spcBef>
                <a:spcPts val="0"/>
              </a:spcBef>
              <a:spcAft>
                <a:spcPts val="0"/>
              </a:spcAft>
              <a:buFont typeface="Arial" pitchFamily="34" charset="0"/>
              <a:buChar char="•"/>
              <a:defRPr/>
            </a:pPr>
            <a:r>
              <a:rPr lang="en-US" sz="2000" dirty="0">
                <a:solidFill>
                  <a:srgbClr val="0000CC"/>
                </a:solidFill>
                <a:latin typeface="+mn-lt"/>
                <a:cs typeface="+mn-cs"/>
              </a:rPr>
              <a:t>Leadership</a:t>
            </a:r>
            <a:r>
              <a:rPr lang="en-US" sz="2000" dirty="0">
                <a:latin typeface="+mn-lt"/>
                <a:cs typeface="+mn-cs"/>
              </a:rPr>
              <a:t> is the ability of the </a:t>
            </a:r>
            <a:r>
              <a:rPr lang="en-US" sz="2000" dirty="0">
                <a:solidFill>
                  <a:srgbClr val="0000CC"/>
                </a:solidFill>
                <a:latin typeface="+mn-lt"/>
                <a:cs typeface="+mn-cs"/>
              </a:rPr>
              <a:t>manager to induce subordinates to work </a:t>
            </a:r>
            <a:r>
              <a:rPr lang="en-US" sz="2000" dirty="0">
                <a:latin typeface="+mn-lt"/>
                <a:cs typeface="+mn-cs"/>
              </a:rPr>
              <a:t>with </a:t>
            </a:r>
            <a:r>
              <a:rPr lang="en-US" sz="2000" dirty="0">
                <a:solidFill>
                  <a:srgbClr val="0000CC"/>
                </a:solidFill>
                <a:latin typeface="+mn-lt"/>
                <a:cs typeface="+mn-cs"/>
              </a:rPr>
              <a:t>confidence and zeal </a:t>
            </a:r>
            <a:r>
              <a:rPr lang="en-US" sz="2000" dirty="0">
                <a:latin typeface="+mn-lt"/>
                <a:cs typeface="+mn-cs"/>
              </a:rPr>
              <a:t>– </a:t>
            </a:r>
            <a:r>
              <a:rPr lang="en-US" sz="2000" dirty="0" err="1">
                <a:solidFill>
                  <a:srgbClr val="C00000"/>
                </a:solidFill>
                <a:latin typeface="+mn-lt"/>
                <a:cs typeface="+mn-cs"/>
              </a:rPr>
              <a:t>koontz</a:t>
            </a:r>
            <a:r>
              <a:rPr lang="en-US" sz="2000" dirty="0">
                <a:solidFill>
                  <a:srgbClr val="C00000"/>
                </a:solidFill>
                <a:latin typeface="+mn-lt"/>
                <a:cs typeface="+mn-cs"/>
              </a:rPr>
              <a:t> and </a:t>
            </a:r>
            <a:r>
              <a:rPr lang="en-US" sz="2000" dirty="0" err="1">
                <a:solidFill>
                  <a:srgbClr val="C00000"/>
                </a:solidFill>
                <a:latin typeface="+mn-lt"/>
                <a:cs typeface="+mn-cs"/>
              </a:rPr>
              <a:t>o’donnell</a:t>
            </a:r>
            <a:endParaRPr lang="en-US" sz="2000" dirty="0">
              <a:solidFill>
                <a:srgbClr val="C00000"/>
              </a:solidFill>
              <a:latin typeface="+mn-lt"/>
              <a:cs typeface="+mn-cs"/>
            </a:endParaRPr>
          </a:p>
          <a:p>
            <a:pPr marL="465138" indent="-300038" fontAlgn="auto">
              <a:spcBef>
                <a:spcPts val="0"/>
              </a:spcBef>
              <a:spcAft>
                <a:spcPts val="0"/>
              </a:spcAft>
              <a:buFont typeface="Arial" pitchFamily="34" charset="0"/>
              <a:buChar char="•"/>
              <a:defRPr/>
            </a:pPr>
            <a:endParaRPr lang="en-IN" sz="2000" dirty="0">
              <a:latin typeface="+mn-lt"/>
              <a:cs typeface="+mn-cs"/>
            </a:endParaRPr>
          </a:p>
          <a:p>
            <a:pPr marL="465138" indent="-300038" fontAlgn="auto">
              <a:spcBef>
                <a:spcPts val="0"/>
              </a:spcBef>
              <a:spcAft>
                <a:spcPts val="0"/>
              </a:spcAft>
              <a:buFont typeface="Arial" pitchFamily="34" charset="0"/>
              <a:buChar char="•"/>
              <a:defRPr/>
            </a:pPr>
            <a:r>
              <a:rPr lang="en-US" sz="2000" dirty="0">
                <a:latin typeface="+mn-lt"/>
                <a:cs typeface="+mn-cs"/>
              </a:rPr>
              <a:t>Leadership is the ability of a </a:t>
            </a:r>
            <a:r>
              <a:rPr lang="en-US" sz="2000" dirty="0">
                <a:solidFill>
                  <a:srgbClr val="0000CC"/>
                </a:solidFill>
                <a:latin typeface="+mn-lt"/>
                <a:cs typeface="+mn-cs"/>
              </a:rPr>
              <a:t>superior to influence the behavior </a:t>
            </a:r>
            <a:r>
              <a:rPr lang="en-US" sz="2000" dirty="0">
                <a:latin typeface="+mn-lt"/>
                <a:cs typeface="+mn-cs"/>
              </a:rPr>
              <a:t>of his </a:t>
            </a:r>
            <a:r>
              <a:rPr lang="en-US" sz="2000" dirty="0">
                <a:solidFill>
                  <a:srgbClr val="0000CC"/>
                </a:solidFill>
                <a:latin typeface="+mn-lt"/>
                <a:cs typeface="+mn-cs"/>
              </a:rPr>
              <a:t>subordinates and persuade</a:t>
            </a:r>
            <a:r>
              <a:rPr lang="en-US" sz="2000" dirty="0">
                <a:latin typeface="+mn-lt"/>
                <a:cs typeface="+mn-cs"/>
              </a:rPr>
              <a:t> them </a:t>
            </a:r>
            <a:r>
              <a:rPr lang="en-US" sz="2000" dirty="0">
                <a:solidFill>
                  <a:srgbClr val="0000CC"/>
                </a:solidFill>
                <a:latin typeface="+mn-lt"/>
                <a:cs typeface="+mn-cs"/>
              </a:rPr>
              <a:t>to follow a particular course of action </a:t>
            </a:r>
            <a:r>
              <a:rPr lang="en-US" sz="2000" dirty="0">
                <a:latin typeface="+mn-lt"/>
                <a:cs typeface="+mn-cs"/>
              </a:rPr>
              <a:t>– </a:t>
            </a:r>
            <a:r>
              <a:rPr lang="en-US" sz="2000" dirty="0">
                <a:solidFill>
                  <a:srgbClr val="C00000"/>
                </a:solidFill>
                <a:latin typeface="+mn-lt"/>
                <a:cs typeface="+mn-cs"/>
              </a:rPr>
              <a:t>Chester Barnard</a:t>
            </a:r>
            <a:endParaRPr lang="en-IN" sz="2000" dirty="0">
              <a:solidFill>
                <a:srgbClr val="C00000"/>
              </a:solidFill>
              <a:latin typeface="+mn-lt"/>
              <a:cs typeface="+mn-cs"/>
            </a:endParaRPr>
          </a:p>
          <a:p>
            <a:pPr marL="465138" indent="-300038" fontAlgn="auto">
              <a:spcBef>
                <a:spcPts val="0"/>
              </a:spcBef>
              <a:spcAft>
                <a:spcPts val="0"/>
              </a:spcAft>
              <a:buFont typeface="Arial" pitchFamily="34" charset="0"/>
              <a:buChar char="•"/>
              <a:defRPr/>
            </a:pPr>
            <a:endParaRPr lang="en-US" sz="2000" dirty="0">
              <a:latin typeface="+mn-lt"/>
              <a:cs typeface="+mn-cs"/>
            </a:endParaRPr>
          </a:p>
          <a:p>
            <a:pPr marL="465138" indent="-300038" fontAlgn="auto">
              <a:spcBef>
                <a:spcPts val="0"/>
              </a:spcBef>
              <a:spcAft>
                <a:spcPts val="0"/>
              </a:spcAft>
              <a:buFont typeface="Arial" pitchFamily="34" charset="0"/>
              <a:buChar char="•"/>
              <a:defRPr/>
            </a:pPr>
            <a:r>
              <a:rPr lang="en-US" sz="2000" dirty="0">
                <a:latin typeface="+mn-lt"/>
                <a:cs typeface="+mn-cs"/>
              </a:rPr>
              <a:t>Leadership is the activity of </a:t>
            </a:r>
            <a:r>
              <a:rPr lang="en-US" sz="2000" dirty="0">
                <a:solidFill>
                  <a:srgbClr val="0000CC"/>
                </a:solidFill>
                <a:latin typeface="+mn-lt"/>
                <a:cs typeface="+mn-cs"/>
              </a:rPr>
              <a:t>influencing people to strive willingly for mutual objectives</a:t>
            </a:r>
            <a:r>
              <a:rPr lang="en-US" sz="2000" dirty="0">
                <a:latin typeface="+mn-lt"/>
                <a:cs typeface="+mn-cs"/>
              </a:rPr>
              <a:t> –</a:t>
            </a:r>
            <a:r>
              <a:rPr lang="en-US" sz="2000" dirty="0">
                <a:solidFill>
                  <a:srgbClr val="C00000"/>
                </a:solidFill>
                <a:latin typeface="+mn-lt"/>
                <a:cs typeface="+mn-cs"/>
              </a:rPr>
              <a:t>George R. Terry</a:t>
            </a:r>
            <a:endParaRPr lang="en-IN" sz="2000" dirty="0">
              <a:solidFill>
                <a:srgbClr val="C00000"/>
              </a:solidFill>
              <a:latin typeface="+mn-lt"/>
              <a:cs typeface="+mn-cs"/>
            </a:endParaRPr>
          </a:p>
        </p:txBody>
      </p:sp>
      <p:pic>
        <p:nvPicPr>
          <p:cNvPr id="38915" name="Picture 2" descr="C:\Users\hp\Desktop\MA\pasted image 0.png"/>
          <p:cNvPicPr>
            <a:picLocks noChangeAspect="1" noChangeArrowheads="1"/>
          </p:cNvPicPr>
          <p:nvPr/>
        </p:nvPicPr>
        <p:blipFill>
          <a:blip r:embed="rId2"/>
          <a:srcRect/>
          <a:stretch>
            <a:fillRect/>
          </a:stretch>
        </p:blipFill>
        <p:spPr bwMode="auto">
          <a:xfrm>
            <a:off x="1676400" y="3657600"/>
            <a:ext cx="7467600" cy="3200400"/>
          </a:xfrm>
          <a:prstGeom prst="rect">
            <a:avLst/>
          </a:prstGeom>
          <a:noFill/>
          <a:ln w="9525">
            <a:noFill/>
            <a:miter lim="800000"/>
            <a:headEnd/>
            <a:tailEnd/>
          </a:ln>
        </p:spPr>
      </p:pic>
      <p:sp>
        <p:nvSpPr>
          <p:cNvPr id="38916" name="Title 7"/>
          <p:cNvSpPr txBox="1">
            <a:spLocks/>
          </p:cNvSpPr>
          <p:nvPr/>
        </p:nvSpPr>
        <p:spPr bwMode="auto">
          <a:xfrm>
            <a:off x="457200" y="274638"/>
            <a:ext cx="8458200" cy="584200"/>
          </a:xfrm>
          <a:prstGeom prst="rect">
            <a:avLst/>
          </a:prstGeom>
          <a:noFill/>
          <a:ln w="9525">
            <a:noFill/>
            <a:miter lim="800000"/>
            <a:headEnd/>
            <a:tailEnd/>
          </a:ln>
        </p:spPr>
        <p:txBody>
          <a:bodyPr>
            <a:spAutoFit/>
          </a:bodyPr>
          <a:lstStyle/>
          <a:p>
            <a:pPr algn="ctr"/>
            <a:r>
              <a:rPr lang="en-US" sz="3200" b="1">
                <a:solidFill>
                  <a:srgbClr val="00B050"/>
                </a:solidFill>
                <a:latin typeface="Calibri" pitchFamily="34" charset="0"/>
              </a:rPr>
              <a:t>LEADERSHIP</a:t>
            </a:r>
          </a:p>
        </p:txBody>
      </p:sp>
      <p:sp>
        <p:nvSpPr>
          <p:cNvPr id="5" name="Slide Number Placeholder 4"/>
          <p:cNvSpPr>
            <a:spLocks noGrp="1"/>
          </p:cNvSpPr>
          <p:nvPr>
            <p:ph type="sldNum" sz="quarter" idx="12"/>
          </p:nvPr>
        </p:nvSpPr>
        <p:spPr/>
        <p:txBody>
          <a:bodyPr/>
          <a:lstStyle/>
          <a:p>
            <a:pPr>
              <a:defRPr/>
            </a:pPr>
            <a:fld id="{E67B827C-5A0F-48AB-8663-FD01D54D051A}"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066800"/>
            <a:ext cx="8839200" cy="3170238"/>
          </a:xfrm>
          <a:prstGeom prst="rect">
            <a:avLst/>
          </a:prstGeom>
        </p:spPr>
        <p:txBody>
          <a:bodyPr>
            <a:spAutoFit/>
          </a:bodyPr>
          <a:lstStyle/>
          <a:p>
            <a:pPr marL="465138" indent="-239713" algn="just" fontAlgn="auto">
              <a:spcBef>
                <a:spcPts val="0"/>
              </a:spcBef>
              <a:spcAft>
                <a:spcPts val="0"/>
              </a:spcAft>
              <a:buFont typeface="Arial" pitchFamily="34" charset="0"/>
              <a:buChar char="•"/>
              <a:defRPr/>
            </a:pPr>
            <a:r>
              <a:rPr lang="en-US" sz="2000" dirty="0">
                <a:latin typeface="+mn-lt"/>
                <a:cs typeface="+mn-cs"/>
              </a:rPr>
              <a:t>Leadership  is  the  process  by  which  an  </a:t>
            </a:r>
            <a:r>
              <a:rPr lang="en-US" sz="2000" dirty="0">
                <a:solidFill>
                  <a:srgbClr val="0000CC"/>
                </a:solidFill>
                <a:latin typeface="+mn-lt"/>
                <a:cs typeface="+mn-cs"/>
              </a:rPr>
              <a:t>executive  imaginatively directs,  guides  and influence the work of </a:t>
            </a:r>
            <a:r>
              <a:rPr lang="en-US" sz="2000" dirty="0">
                <a:latin typeface="+mn-lt"/>
                <a:cs typeface="+mn-cs"/>
              </a:rPr>
              <a:t>others in </a:t>
            </a:r>
            <a:r>
              <a:rPr lang="en-US" sz="2000" dirty="0">
                <a:solidFill>
                  <a:srgbClr val="0000CC"/>
                </a:solidFill>
                <a:latin typeface="+mn-lt"/>
                <a:cs typeface="+mn-cs"/>
              </a:rPr>
              <a:t>choosing and attaining specified goals</a:t>
            </a:r>
            <a:r>
              <a:rPr lang="en-US" sz="2000" dirty="0">
                <a:latin typeface="+mn-lt"/>
                <a:cs typeface="+mn-cs"/>
              </a:rPr>
              <a:t> – </a:t>
            </a:r>
            <a:r>
              <a:rPr lang="en-US" sz="2000" dirty="0">
                <a:solidFill>
                  <a:srgbClr val="C00000"/>
                </a:solidFill>
                <a:latin typeface="+mn-lt"/>
                <a:cs typeface="+mn-cs"/>
              </a:rPr>
              <a:t>Theo </a:t>
            </a:r>
            <a:r>
              <a:rPr lang="en-US" sz="2000" dirty="0" err="1">
                <a:solidFill>
                  <a:srgbClr val="C00000"/>
                </a:solidFill>
                <a:latin typeface="+mn-lt"/>
                <a:cs typeface="+mn-cs"/>
              </a:rPr>
              <a:t>Haimann</a:t>
            </a:r>
            <a:r>
              <a:rPr lang="en-US" sz="2000" dirty="0">
                <a:latin typeface="+mn-lt"/>
                <a:cs typeface="+mn-cs"/>
              </a:rPr>
              <a:t>.</a:t>
            </a:r>
          </a:p>
          <a:p>
            <a:pPr marL="465138" indent="-239713" algn="just" fontAlgn="auto">
              <a:spcBef>
                <a:spcPts val="0"/>
              </a:spcBef>
              <a:spcAft>
                <a:spcPts val="0"/>
              </a:spcAft>
              <a:buFont typeface="Arial" pitchFamily="34" charset="0"/>
              <a:buChar char="•"/>
              <a:defRPr/>
            </a:pPr>
            <a:endParaRPr lang="en-IN" sz="2000" dirty="0">
              <a:latin typeface="+mn-lt"/>
              <a:cs typeface="+mn-cs"/>
            </a:endParaRPr>
          </a:p>
          <a:p>
            <a:pPr marL="465138" indent="-239713" algn="just" fontAlgn="auto">
              <a:spcBef>
                <a:spcPts val="0"/>
              </a:spcBef>
              <a:spcAft>
                <a:spcPts val="0"/>
              </a:spcAft>
              <a:buFont typeface="Arial" pitchFamily="34" charset="0"/>
              <a:buChar char="•"/>
              <a:defRPr/>
            </a:pPr>
            <a:r>
              <a:rPr lang="en-US" sz="2000" dirty="0">
                <a:latin typeface="+mn-lt"/>
                <a:cs typeface="+mn-cs"/>
              </a:rPr>
              <a:t>Leadership is a </a:t>
            </a:r>
            <a:r>
              <a:rPr lang="en-US" sz="2000" dirty="0">
                <a:solidFill>
                  <a:srgbClr val="0000CC"/>
                </a:solidFill>
                <a:latin typeface="+mn-lt"/>
                <a:cs typeface="+mn-cs"/>
              </a:rPr>
              <a:t>process of influence on a group </a:t>
            </a:r>
            <a:r>
              <a:rPr lang="en-US" sz="2000" dirty="0">
                <a:latin typeface="+mn-lt"/>
                <a:cs typeface="+mn-cs"/>
              </a:rPr>
              <a:t>in a </a:t>
            </a:r>
            <a:r>
              <a:rPr lang="en-US" sz="2000" dirty="0">
                <a:solidFill>
                  <a:srgbClr val="0000CC"/>
                </a:solidFill>
                <a:latin typeface="+mn-lt"/>
                <a:cs typeface="+mn-cs"/>
              </a:rPr>
              <a:t>particular situation </a:t>
            </a:r>
            <a:r>
              <a:rPr lang="en-US" sz="2000" dirty="0">
                <a:latin typeface="+mn-lt"/>
                <a:cs typeface="+mn-cs"/>
              </a:rPr>
              <a:t>at a given point of time and in a </a:t>
            </a:r>
            <a:r>
              <a:rPr lang="en-US" sz="2000" dirty="0">
                <a:solidFill>
                  <a:srgbClr val="0000CC"/>
                </a:solidFill>
                <a:latin typeface="+mn-lt"/>
                <a:cs typeface="+mn-cs"/>
              </a:rPr>
              <a:t>specific set of circumstances that stimulates people to strive willingly to attain organizational objectives </a:t>
            </a:r>
            <a:r>
              <a:rPr lang="en-US" sz="2000" dirty="0">
                <a:latin typeface="+mn-lt"/>
                <a:cs typeface="+mn-cs"/>
              </a:rPr>
              <a:t>– </a:t>
            </a:r>
            <a:r>
              <a:rPr lang="en-US" sz="2000" dirty="0">
                <a:solidFill>
                  <a:srgbClr val="C00000"/>
                </a:solidFill>
                <a:latin typeface="+mn-lt"/>
                <a:cs typeface="+mn-cs"/>
              </a:rPr>
              <a:t>James gibbon</a:t>
            </a:r>
            <a:r>
              <a:rPr lang="en-US" sz="2000" dirty="0">
                <a:latin typeface="+mn-lt"/>
                <a:cs typeface="+mn-cs"/>
              </a:rPr>
              <a:t>.</a:t>
            </a:r>
            <a:endParaRPr lang="en-IN" sz="2000" dirty="0">
              <a:latin typeface="+mn-lt"/>
              <a:cs typeface="+mn-cs"/>
            </a:endParaRPr>
          </a:p>
          <a:p>
            <a:pPr algn="just" fontAlgn="auto">
              <a:spcBef>
                <a:spcPts val="0"/>
              </a:spcBef>
              <a:spcAft>
                <a:spcPts val="0"/>
              </a:spcAft>
              <a:defRPr/>
            </a:pPr>
            <a:endParaRPr lang="en-US" sz="2000" dirty="0">
              <a:latin typeface="+mn-lt"/>
              <a:cs typeface="+mn-cs"/>
            </a:endParaRPr>
          </a:p>
          <a:p>
            <a:pPr marL="465138" indent="-239713" algn="just" fontAlgn="auto">
              <a:spcBef>
                <a:spcPts val="0"/>
              </a:spcBef>
              <a:spcAft>
                <a:spcPts val="0"/>
              </a:spcAft>
              <a:buFont typeface="Arial" pitchFamily="34" charset="0"/>
              <a:buChar char="•"/>
              <a:defRPr/>
            </a:pPr>
            <a:r>
              <a:rPr lang="en-US" sz="2000" dirty="0">
                <a:latin typeface="+mn-lt"/>
                <a:cs typeface="+mn-cs"/>
              </a:rPr>
              <a:t>Definitions that leadership is the </a:t>
            </a:r>
            <a:r>
              <a:rPr lang="en-US" sz="2000" dirty="0">
                <a:solidFill>
                  <a:srgbClr val="0000CC"/>
                </a:solidFill>
                <a:latin typeface="+mn-lt"/>
                <a:cs typeface="+mn-cs"/>
              </a:rPr>
              <a:t>act of guiding and directing the subordinates </a:t>
            </a:r>
            <a:r>
              <a:rPr lang="en-US" sz="2000" dirty="0">
                <a:latin typeface="+mn-lt"/>
                <a:cs typeface="+mn-cs"/>
              </a:rPr>
              <a:t>in order to attain the desired goal</a:t>
            </a:r>
            <a:endParaRPr lang="en-IN" sz="2000" dirty="0">
              <a:latin typeface="+mn-lt"/>
              <a:cs typeface="+mn-cs"/>
            </a:endParaRPr>
          </a:p>
        </p:txBody>
      </p:sp>
      <p:pic>
        <p:nvPicPr>
          <p:cNvPr id="39939" name="Picture 2" descr="C:\Users\hp\Desktop\MA\leadership-qualities-text-keywords-isolated-white-board-background-chart-mechanism-concept-leadership-qualities-text-157785975.jpg"/>
          <p:cNvPicPr>
            <a:picLocks noChangeAspect="1" noChangeArrowheads="1"/>
          </p:cNvPicPr>
          <p:nvPr/>
        </p:nvPicPr>
        <p:blipFill>
          <a:blip r:embed="rId2"/>
          <a:srcRect/>
          <a:stretch>
            <a:fillRect/>
          </a:stretch>
        </p:blipFill>
        <p:spPr bwMode="auto">
          <a:xfrm>
            <a:off x="1600200" y="4648200"/>
            <a:ext cx="7543800" cy="2209800"/>
          </a:xfrm>
          <a:prstGeom prst="rect">
            <a:avLst/>
          </a:prstGeom>
          <a:noFill/>
          <a:ln w="9525">
            <a:noFill/>
            <a:miter lim="800000"/>
            <a:headEnd/>
            <a:tailEnd/>
          </a:ln>
        </p:spPr>
      </p:pic>
      <p:sp>
        <p:nvSpPr>
          <p:cNvPr id="39940" name="Title 7"/>
          <p:cNvSpPr txBox="1">
            <a:spLocks/>
          </p:cNvSpPr>
          <p:nvPr/>
        </p:nvSpPr>
        <p:spPr bwMode="auto">
          <a:xfrm>
            <a:off x="457200" y="274638"/>
            <a:ext cx="8458200" cy="584200"/>
          </a:xfrm>
          <a:prstGeom prst="rect">
            <a:avLst/>
          </a:prstGeom>
          <a:noFill/>
          <a:ln w="9525">
            <a:noFill/>
            <a:miter lim="800000"/>
            <a:headEnd/>
            <a:tailEnd/>
          </a:ln>
        </p:spPr>
        <p:txBody>
          <a:bodyPr>
            <a:spAutoFit/>
          </a:bodyPr>
          <a:lstStyle/>
          <a:p>
            <a:pPr algn="ctr"/>
            <a:r>
              <a:rPr lang="en-US" sz="3200" b="1">
                <a:solidFill>
                  <a:srgbClr val="00B050"/>
                </a:solidFill>
                <a:latin typeface="Calibri" pitchFamily="34" charset="0"/>
              </a:rPr>
              <a:t>LEADERSHIP</a:t>
            </a:r>
          </a:p>
        </p:txBody>
      </p:sp>
      <p:sp>
        <p:nvSpPr>
          <p:cNvPr id="5" name="Slide Number Placeholder 4"/>
          <p:cNvSpPr>
            <a:spLocks noGrp="1"/>
          </p:cNvSpPr>
          <p:nvPr>
            <p:ph type="sldNum" sz="quarter" idx="12"/>
          </p:nvPr>
        </p:nvSpPr>
        <p:spPr/>
        <p:txBody>
          <a:bodyPr/>
          <a:lstStyle/>
          <a:p>
            <a:pPr>
              <a:defRPr/>
            </a:pPr>
            <a:fld id="{D4A8F4CB-57BB-4D98-844F-CE3A07F8D61B}"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0" y="381000"/>
            <a:ext cx="8839200" cy="6862763"/>
          </a:xfrm>
          <a:prstGeom prst="rect">
            <a:avLst/>
          </a:prstGeom>
          <a:noFill/>
          <a:ln w="9525">
            <a:noFill/>
            <a:miter lim="800000"/>
            <a:headEnd/>
            <a:tailEnd/>
          </a:ln>
        </p:spPr>
        <p:txBody>
          <a:bodyPr>
            <a:spAutoFit/>
          </a:bodyPr>
          <a:lstStyle/>
          <a:p>
            <a:pPr marL="465138" indent="-404813" algn="just">
              <a:buFont typeface="Arial" charset="0"/>
              <a:buChar char="•"/>
            </a:pPr>
            <a:r>
              <a:rPr lang="en-US" sz="2000" b="1">
                <a:solidFill>
                  <a:srgbClr val="0000CC"/>
                </a:solidFill>
                <a:latin typeface="Calibri" pitchFamily="34" charset="0"/>
              </a:rPr>
              <a:t>Personal quality of a person :</a:t>
            </a:r>
            <a:r>
              <a:rPr lang="en-US" sz="2000">
                <a:latin typeface="Calibri" pitchFamily="34" charset="0"/>
              </a:rPr>
              <a:t> An in born or an inherent quality of a person. It is also </a:t>
            </a:r>
            <a:r>
              <a:rPr lang="en-US" sz="2000">
                <a:solidFill>
                  <a:srgbClr val="C00000"/>
                </a:solidFill>
                <a:latin typeface="Calibri" pitchFamily="34" charset="0"/>
              </a:rPr>
              <a:t>possible to train a person to acquire leadership qualities</a:t>
            </a:r>
            <a:r>
              <a:rPr lang="en-US" sz="2000">
                <a:latin typeface="Calibri" pitchFamily="34" charset="0"/>
              </a:rPr>
              <a:t>. </a:t>
            </a:r>
          </a:p>
          <a:p>
            <a:pPr marL="465138" indent="-404813" algn="just">
              <a:buFont typeface="Arial" charset="0"/>
              <a:buChar char="•"/>
            </a:pPr>
            <a:r>
              <a:rPr lang="en-US" sz="2000" b="1">
                <a:solidFill>
                  <a:srgbClr val="0000CC"/>
                </a:solidFill>
                <a:latin typeface="Calibri" pitchFamily="34" charset="0"/>
              </a:rPr>
              <a:t>Process of influencing others:  </a:t>
            </a:r>
            <a:r>
              <a:rPr lang="en-US" sz="2000">
                <a:latin typeface="Calibri" pitchFamily="34" charset="0"/>
              </a:rPr>
              <a:t>Leadership is the </a:t>
            </a:r>
            <a:r>
              <a:rPr lang="en-US" sz="2000">
                <a:solidFill>
                  <a:srgbClr val="C00000"/>
                </a:solidFill>
                <a:latin typeface="Calibri" pitchFamily="34" charset="0"/>
              </a:rPr>
              <a:t>process of influencing others </a:t>
            </a:r>
            <a:r>
              <a:rPr lang="en-US" sz="2000">
                <a:latin typeface="Calibri" pitchFamily="34" charset="0"/>
              </a:rPr>
              <a:t>to act. In an enterprise, the manager has to </a:t>
            </a:r>
            <a:r>
              <a:rPr lang="en-US" sz="2000">
                <a:solidFill>
                  <a:srgbClr val="C00000"/>
                </a:solidFill>
                <a:latin typeface="Calibri" pitchFamily="34" charset="0"/>
              </a:rPr>
              <a:t>get things done by his subordinates</a:t>
            </a:r>
            <a:r>
              <a:rPr lang="en-US" sz="2000">
                <a:latin typeface="Calibri" pitchFamily="34" charset="0"/>
              </a:rPr>
              <a:t>. For this, he has to </a:t>
            </a:r>
            <a:r>
              <a:rPr lang="en-US" sz="2000">
                <a:solidFill>
                  <a:srgbClr val="C00000"/>
                </a:solidFill>
                <a:latin typeface="Calibri" pitchFamily="34" charset="0"/>
              </a:rPr>
              <a:t>influence their beliefs, behavior and attitudes</a:t>
            </a:r>
            <a:r>
              <a:rPr lang="en-US" sz="2000">
                <a:latin typeface="Calibri" pitchFamily="34" charset="0"/>
              </a:rPr>
              <a:t>. </a:t>
            </a:r>
          </a:p>
          <a:p>
            <a:pPr marL="465138" indent="-404813" algn="just">
              <a:buFont typeface="Arial" charset="0"/>
              <a:buChar char="•"/>
            </a:pPr>
            <a:r>
              <a:rPr lang="en-US" sz="2000" b="1">
                <a:solidFill>
                  <a:srgbClr val="0000CC"/>
                </a:solidFill>
                <a:latin typeface="Calibri" pitchFamily="34" charset="0"/>
              </a:rPr>
              <a:t>Requires</a:t>
            </a:r>
            <a:r>
              <a:rPr lang="en-US" sz="2000">
                <a:latin typeface="Calibri" pitchFamily="34" charset="0"/>
              </a:rPr>
              <a:t> </a:t>
            </a:r>
            <a:r>
              <a:rPr lang="en-US" sz="2000" b="1">
                <a:solidFill>
                  <a:srgbClr val="0000CC"/>
                </a:solidFill>
                <a:latin typeface="Calibri" pitchFamily="34" charset="0"/>
              </a:rPr>
              <a:t>the confidence of the followers/subordinates: </a:t>
            </a:r>
            <a:r>
              <a:rPr lang="en-US" sz="2000">
                <a:latin typeface="Calibri" pitchFamily="34" charset="0"/>
              </a:rPr>
              <a:t>Accepted as a leader, the </a:t>
            </a:r>
            <a:r>
              <a:rPr lang="en-US" sz="2000">
                <a:solidFill>
                  <a:srgbClr val="C00000"/>
                </a:solidFill>
                <a:latin typeface="Calibri" pitchFamily="34" charset="0"/>
              </a:rPr>
              <a:t>manager must gain the confidence of the subordinates</a:t>
            </a:r>
            <a:r>
              <a:rPr lang="en-US" sz="2000">
                <a:latin typeface="Calibri" pitchFamily="34" charset="0"/>
              </a:rPr>
              <a:t>. For this, he must be very </a:t>
            </a:r>
            <a:r>
              <a:rPr lang="en-US" sz="2000">
                <a:solidFill>
                  <a:srgbClr val="C00000"/>
                </a:solidFill>
                <a:latin typeface="Calibri" pitchFamily="34" charset="0"/>
              </a:rPr>
              <a:t>knowledgeable, sincere and committed </a:t>
            </a:r>
            <a:r>
              <a:rPr lang="en-US" sz="2000">
                <a:latin typeface="Calibri" pitchFamily="34" charset="0"/>
              </a:rPr>
              <a:t>to his work. He must be a </a:t>
            </a:r>
            <a:r>
              <a:rPr lang="en-US" sz="2000">
                <a:solidFill>
                  <a:srgbClr val="C00000"/>
                </a:solidFill>
                <a:latin typeface="Calibri" pitchFamily="34" charset="0"/>
              </a:rPr>
              <a:t>role model </a:t>
            </a:r>
            <a:r>
              <a:rPr lang="en-US" sz="2000">
                <a:latin typeface="Calibri" pitchFamily="34" charset="0"/>
              </a:rPr>
              <a:t>for his subordinates. </a:t>
            </a:r>
          </a:p>
          <a:p>
            <a:pPr marL="465138" indent="-404813" algn="just">
              <a:buFont typeface="Arial" charset="0"/>
              <a:buChar char="•"/>
            </a:pPr>
            <a:r>
              <a:rPr lang="en-US" sz="2000" b="1">
                <a:solidFill>
                  <a:srgbClr val="0000CC"/>
                </a:solidFill>
                <a:latin typeface="Calibri" pitchFamily="34" charset="0"/>
              </a:rPr>
              <a:t>Motivation for subordinates : </a:t>
            </a:r>
            <a:r>
              <a:rPr lang="en-US" sz="2000">
                <a:latin typeface="Calibri" pitchFamily="34" charset="0"/>
              </a:rPr>
              <a:t>Leader is expected to </a:t>
            </a:r>
            <a:r>
              <a:rPr lang="en-US" sz="2000">
                <a:solidFill>
                  <a:srgbClr val="C00000"/>
                </a:solidFill>
                <a:latin typeface="Calibri" pitchFamily="34" charset="0"/>
              </a:rPr>
              <a:t>motivate or induce his subordinates to work</a:t>
            </a:r>
            <a:r>
              <a:rPr lang="en-US" sz="2000">
                <a:latin typeface="Calibri" pitchFamily="34" charset="0"/>
              </a:rPr>
              <a:t>. He has to motivate the subordinates to put in efforts. Motivation </a:t>
            </a:r>
            <a:r>
              <a:rPr lang="en-US" sz="2000">
                <a:solidFill>
                  <a:srgbClr val="C00000"/>
                </a:solidFill>
                <a:latin typeface="Calibri" pitchFamily="34" charset="0"/>
              </a:rPr>
              <a:t>need not always </a:t>
            </a:r>
            <a:r>
              <a:rPr lang="en-US" sz="2000">
                <a:latin typeface="Calibri" pitchFamily="34" charset="0"/>
              </a:rPr>
              <a:t>be in the form of </a:t>
            </a:r>
            <a:r>
              <a:rPr lang="en-US" sz="2000">
                <a:solidFill>
                  <a:srgbClr val="C00000"/>
                </a:solidFill>
                <a:latin typeface="Calibri" pitchFamily="34" charset="0"/>
              </a:rPr>
              <a:t>offering certain monetary benefits</a:t>
            </a:r>
            <a:r>
              <a:rPr lang="en-US" sz="2000">
                <a:latin typeface="Calibri" pitchFamily="34" charset="0"/>
              </a:rPr>
              <a:t>. Even a </a:t>
            </a:r>
            <a:r>
              <a:rPr lang="en-US" sz="2000">
                <a:solidFill>
                  <a:srgbClr val="C00000"/>
                </a:solidFill>
                <a:latin typeface="Calibri" pitchFamily="34" charset="0"/>
              </a:rPr>
              <a:t>word of appreciation </a:t>
            </a:r>
            <a:r>
              <a:rPr lang="en-US" sz="2000">
                <a:latin typeface="Calibri" pitchFamily="34" charset="0"/>
              </a:rPr>
              <a:t>may induce the subordinates to work hard.</a:t>
            </a:r>
          </a:p>
          <a:p>
            <a:pPr marL="465138" indent="-404813" algn="just">
              <a:buFont typeface="Arial" charset="0"/>
              <a:buChar char="•"/>
            </a:pPr>
            <a:r>
              <a:rPr lang="en-US" sz="2000" b="1">
                <a:solidFill>
                  <a:srgbClr val="0000CC"/>
                </a:solidFill>
                <a:latin typeface="Calibri" pitchFamily="34" charset="0"/>
              </a:rPr>
              <a:t>Varying leadership styles: </a:t>
            </a:r>
            <a:r>
              <a:rPr lang="en-US" sz="2000">
                <a:latin typeface="Calibri" pitchFamily="34" charset="0"/>
              </a:rPr>
              <a:t> Style of leadership </a:t>
            </a:r>
            <a:r>
              <a:rPr lang="en-US" sz="2000">
                <a:solidFill>
                  <a:srgbClr val="C00000"/>
                </a:solidFill>
                <a:latin typeface="Calibri" pitchFamily="34" charset="0"/>
              </a:rPr>
              <a:t>varies from person to person</a:t>
            </a:r>
            <a:r>
              <a:rPr lang="en-US" sz="2000">
                <a:latin typeface="Calibri" pitchFamily="34" charset="0"/>
              </a:rPr>
              <a:t>. Some managers are, by nature, </a:t>
            </a:r>
            <a:r>
              <a:rPr lang="en-US" sz="2000">
                <a:solidFill>
                  <a:srgbClr val="C00000"/>
                </a:solidFill>
                <a:latin typeface="Calibri" pitchFamily="34" charset="0"/>
              </a:rPr>
              <a:t>democratic leaders</a:t>
            </a:r>
            <a:r>
              <a:rPr lang="en-US" sz="2000">
                <a:latin typeface="Calibri" pitchFamily="34" charset="0"/>
              </a:rPr>
              <a:t> while there are others who may follow the </a:t>
            </a:r>
            <a:r>
              <a:rPr lang="en-US" sz="2000">
                <a:solidFill>
                  <a:srgbClr val="C00000"/>
                </a:solidFill>
                <a:latin typeface="Calibri" pitchFamily="34" charset="0"/>
              </a:rPr>
              <a:t>autocratic style of leadership</a:t>
            </a:r>
            <a:endParaRPr lang="en-IN" sz="2000">
              <a:solidFill>
                <a:srgbClr val="C00000"/>
              </a:solidFill>
              <a:latin typeface="Calibri" pitchFamily="34" charset="0"/>
            </a:endParaRPr>
          </a:p>
          <a:p>
            <a:pPr marL="465138" indent="-404813" algn="just">
              <a:buFont typeface="Arial" charset="0"/>
              <a:buChar char="•"/>
            </a:pPr>
            <a:r>
              <a:rPr lang="en-US" sz="2000" b="1">
                <a:solidFill>
                  <a:srgbClr val="0000CC"/>
                </a:solidFill>
                <a:latin typeface="Calibri" pitchFamily="34" charset="0"/>
              </a:rPr>
              <a:t>Leadership is a continuous process: </a:t>
            </a:r>
            <a:r>
              <a:rPr lang="en-US" sz="2000">
                <a:latin typeface="Calibri" pitchFamily="34" charset="0"/>
              </a:rPr>
              <a:t>Process of leadership is always necessary in an organization. The </a:t>
            </a:r>
            <a:r>
              <a:rPr lang="en-US" sz="2000">
                <a:solidFill>
                  <a:srgbClr val="C00000"/>
                </a:solidFill>
                <a:latin typeface="Calibri" pitchFamily="34" charset="0"/>
              </a:rPr>
              <a:t>subordinates need to be guided</a:t>
            </a:r>
            <a:r>
              <a:rPr lang="en-US" sz="2000">
                <a:latin typeface="Calibri" pitchFamily="34" charset="0"/>
              </a:rPr>
              <a:t>, </a:t>
            </a:r>
            <a:r>
              <a:rPr lang="en-US" sz="2000">
                <a:solidFill>
                  <a:srgbClr val="C00000"/>
                </a:solidFill>
                <a:latin typeface="Calibri" pitchFamily="34" charset="0"/>
              </a:rPr>
              <a:t>influenced, controlled and induced to work continuously</a:t>
            </a:r>
            <a:r>
              <a:rPr lang="en-US" sz="2000">
                <a:latin typeface="Calibri" pitchFamily="34" charset="0"/>
              </a:rPr>
              <a:t> for the attainment of the organizational goal.</a:t>
            </a:r>
            <a:endParaRPr lang="en-IN" sz="2000">
              <a:latin typeface="Calibri" pitchFamily="34" charset="0"/>
            </a:endParaRPr>
          </a:p>
          <a:p>
            <a:pPr marL="465138" indent="-404813" algn="just">
              <a:buFont typeface="Arial" charset="0"/>
              <a:buChar char="•"/>
            </a:pPr>
            <a:endParaRPr lang="en-US" sz="2000">
              <a:latin typeface="Calibri" pitchFamily="34" charset="0"/>
            </a:endParaRPr>
          </a:p>
        </p:txBody>
      </p:sp>
      <p:sp>
        <p:nvSpPr>
          <p:cNvPr id="11267" name="Title 7"/>
          <p:cNvSpPr>
            <a:spLocks noGrp="1"/>
          </p:cNvSpPr>
          <p:nvPr>
            <p:ph type="title"/>
          </p:nvPr>
        </p:nvSpPr>
        <p:spPr>
          <a:xfrm>
            <a:off x="457200" y="-50800"/>
            <a:ext cx="8351838" cy="584200"/>
          </a:xfrm>
        </p:spPr>
        <p:txBody>
          <a:bodyPr wrap="none">
            <a:spAutoFit/>
          </a:bodyPr>
          <a:lstStyle/>
          <a:p>
            <a:pPr eaLnBrk="1" hangingPunct="1">
              <a:defRPr/>
            </a:pPr>
            <a:r>
              <a:rPr lang="en-US" sz="3200" b="1" dirty="0" smtClean="0">
                <a:solidFill>
                  <a:srgbClr val="00B050"/>
                </a:solidFill>
                <a:ea typeface="+mn-ea"/>
                <a:cs typeface="Arial" charset="0"/>
              </a:rPr>
              <a:t>NATURE AND CHARACTERISTICS OF LEADERSHIP</a:t>
            </a:r>
          </a:p>
        </p:txBody>
      </p:sp>
      <p:sp>
        <p:nvSpPr>
          <p:cNvPr id="4" name="Slide Number Placeholder 3"/>
          <p:cNvSpPr>
            <a:spLocks noGrp="1"/>
          </p:cNvSpPr>
          <p:nvPr>
            <p:ph type="sldNum" sz="quarter" idx="12"/>
          </p:nvPr>
        </p:nvSpPr>
        <p:spPr/>
        <p:txBody>
          <a:bodyPr/>
          <a:lstStyle/>
          <a:p>
            <a:pPr>
              <a:defRPr/>
            </a:pPr>
            <a:fld id="{B42ABAA5-2A4F-4AC4-8A19-4817DEA532B7}"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8915400" cy="5324475"/>
          </a:xfrm>
          <a:prstGeom prst="rect">
            <a:avLst/>
          </a:prstGeom>
        </p:spPr>
        <p:txBody>
          <a:bodyPr>
            <a:spAutoFit/>
          </a:bodyPr>
          <a:lstStyle/>
          <a:p>
            <a:pPr marL="120650" lvl="1" algn="just">
              <a:defRPr/>
            </a:pPr>
            <a:r>
              <a:rPr lang="en-US" sz="2000" b="1" dirty="0">
                <a:solidFill>
                  <a:srgbClr val="C00000"/>
                </a:solidFill>
                <a:latin typeface="Arial" panose="020B0604020202020204" pitchFamily="34" charset="0"/>
                <a:cs typeface="Arial" panose="020B0604020202020204" pitchFamily="34" charset="0"/>
              </a:rPr>
              <a:t>Two way process</a:t>
            </a:r>
            <a:r>
              <a:rPr lang="en-US" sz="2000" dirty="0">
                <a:latin typeface="Arial" panose="020B0604020202020204" pitchFamily="34" charset="0"/>
                <a:cs typeface="Arial" panose="020B0604020202020204" pitchFamily="34" charset="0"/>
              </a:rPr>
              <a:t>: </a:t>
            </a:r>
          </a:p>
          <a:p>
            <a:pPr marL="795338" lvl="1" indent="-330200" algn="just">
              <a:buFont typeface="Arial" pitchFamily="34" charset="0"/>
              <a:buChar char="•"/>
              <a:defRPr/>
            </a:pPr>
            <a:r>
              <a:rPr lang="en-US" sz="2000" dirty="0">
                <a:latin typeface="Arial" panose="020B0604020202020204" pitchFamily="34" charset="0"/>
                <a:cs typeface="Arial" panose="020B0604020202020204" pitchFamily="34" charset="0"/>
              </a:rPr>
              <a:t>Communication take place only when there are at least two persons, one person has to convey a message and another has to receive it</a:t>
            </a:r>
          </a:p>
          <a:p>
            <a:pPr marL="795338" indent="-330200" algn="just">
              <a:buFont typeface="Arial" pitchFamily="34" charset="0"/>
              <a:buChar char="•"/>
              <a:defRPr/>
            </a:pPr>
            <a:r>
              <a:rPr lang="en-US" sz="2000" dirty="0">
                <a:latin typeface="Arial" panose="020B0604020202020204" pitchFamily="34" charset="0"/>
                <a:cs typeface="Arial" panose="020B0604020202020204" pitchFamily="34" charset="0"/>
              </a:rPr>
              <a:t>Example: in classroom a teacher com to students</a:t>
            </a:r>
          </a:p>
          <a:p>
            <a:pPr lvl="1" algn="just">
              <a:defRPr/>
            </a:pPr>
            <a:endParaRPr lang="en-US" sz="2000" b="1" dirty="0">
              <a:latin typeface="Arial" panose="020B0604020202020204" pitchFamily="34" charset="0"/>
              <a:cs typeface="Arial" panose="020B0604020202020204" pitchFamily="34" charset="0"/>
            </a:endParaRPr>
          </a:p>
          <a:p>
            <a:pPr marL="120650" lvl="1" algn="just">
              <a:defRPr/>
            </a:pPr>
            <a:r>
              <a:rPr lang="en-US" sz="2000" b="1" dirty="0">
                <a:solidFill>
                  <a:srgbClr val="C00000"/>
                </a:solidFill>
                <a:latin typeface="Arial" panose="020B0604020202020204" pitchFamily="34" charset="0"/>
                <a:cs typeface="Arial" panose="020B0604020202020204" pitchFamily="34" charset="0"/>
              </a:rPr>
              <a:t>Knowledge &amp; Language</a:t>
            </a:r>
            <a:r>
              <a:rPr lang="en-US" sz="2000" dirty="0">
                <a:latin typeface="Arial" panose="020B0604020202020204" pitchFamily="34" charset="0"/>
                <a:cs typeface="Arial" panose="020B0604020202020204" pitchFamily="34" charset="0"/>
              </a:rPr>
              <a:t>: </a:t>
            </a:r>
          </a:p>
          <a:p>
            <a:pPr marL="800100" lvl="1" indent="-334963" algn="just">
              <a:buFont typeface="Arial" pitchFamily="34" charset="0"/>
              <a:buChar char="•"/>
              <a:defRPr/>
            </a:pPr>
            <a:r>
              <a:rPr lang="en-US" sz="2000" dirty="0">
                <a:latin typeface="Arial" panose="020B0604020202020204" pitchFamily="34" charset="0"/>
                <a:cs typeface="Arial" panose="020B0604020202020204" pitchFamily="34" charset="0"/>
              </a:rPr>
              <a:t>For successful communication both the parties that is sender and the receiver should know the language </a:t>
            </a:r>
          </a:p>
          <a:p>
            <a:pPr marL="800100" lvl="1" indent="-334963" algn="just">
              <a:buFont typeface="Arial" pitchFamily="34" charset="0"/>
              <a:buChar char="•"/>
              <a:defRPr/>
            </a:pPr>
            <a:r>
              <a:rPr lang="en-US" sz="2000" dirty="0">
                <a:latin typeface="Arial" panose="020B0604020202020204" pitchFamily="34" charset="0"/>
                <a:cs typeface="Arial" panose="020B0604020202020204" pitchFamily="34" charset="0"/>
              </a:rPr>
              <a:t>Example: If the receiver cannot understand English then the sender of message conveys his ideas in English will be meaningless</a:t>
            </a:r>
          </a:p>
          <a:p>
            <a:pPr lvl="1" algn="just">
              <a:defRPr/>
            </a:pPr>
            <a:endParaRPr lang="en-US" sz="2000" b="1" dirty="0">
              <a:latin typeface="Arial" panose="020B0604020202020204" pitchFamily="34" charset="0"/>
              <a:cs typeface="Arial" panose="020B0604020202020204" pitchFamily="34" charset="0"/>
            </a:endParaRPr>
          </a:p>
          <a:p>
            <a:pPr marL="120650" lvl="1" indent="44450" algn="just">
              <a:defRPr/>
            </a:pPr>
            <a:r>
              <a:rPr lang="en-US" sz="2000" b="1" dirty="0">
                <a:solidFill>
                  <a:srgbClr val="C00000"/>
                </a:solidFill>
                <a:latin typeface="Arial" panose="020B0604020202020204" pitchFamily="34" charset="0"/>
                <a:cs typeface="Arial" panose="020B0604020202020204" pitchFamily="34" charset="0"/>
              </a:rPr>
              <a:t>Meeting of minds necessary</a:t>
            </a:r>
            <a:r>
              <a:rPr lang="en-US" sz="2000" dirty="0">
                <a:latin typeface="Arial" panose="020B0604020202020204" pitchFamily="34" charset="0"/>
                <a:cs typeface="Arial" panose="020B0604020202020204" pitchFamily="34" charset="0"/>
              </a:rPr>
              <a:t>:</a:t>
            </a:r>
          </a:p>
          <a:p>
            <a:pPr marL="793750" lvl="1" indent="-336550" algn="just">
              <a:buFont typeface="Arial" pitchFamily="34" charset="0"/>
              <a:buChar char="•"/>
              <a:defRPr/>
            </a:pPr>
            <a:r>
              <a:rPr lang="en-US" sz="2000" dirty="0">
                <a:latin typeface="Arial" panose="020B0604020202020204" pitchFamily="34" charset="0"/>
                <a:cs typeface="Arial" panose="020B0604020202020204" pitchFamily="34" charset="0"/>
              </a:rPr>
              <a:t>Receiver must understand the message in the way the sender wants him to understand </a:t>
            </a:r>
          </a:p>
          <a:p>
            <a:pPr marL="793750" lvl="1" indent="-336550" algn="just">
              <a:buFont typeface="Arial" pitchFamily="34" charset="0"/>
              <a:buChar char="•"/>
              <a:defRPr/>
            </a:pPr>
            <a:r>
              <a:rPr lang="en-US" sz="2000" dirty="0">
                <a:latin typeface="Arial" panose="020B0604020202020204" pitchFamily="34" charset="0"/>
                <a:cs typeface="Arial" panose="020B0604020202020204" pitchFamily="34" charset="0"/>
              </a:rPr>
              <a:t>For example: if weekly target announced by a supervisor is misunderstood by a worker as monthly target here there is problem (lack of attention, faulty pronunciation)</a:t>
            </a:r>
          </a:p>
        </p:txBody>
      </p:sp>
      <p:sp>
        <p:nvSpPr>
          <p:cNvPr id="5123" name="TextBox 3"/>
          <p:cNvSpPr txBox="1">
            <a:spLocks noChangeArrowheads="1"/>
          </p:cNvSpPr>
          <p:nvPr/>
        </p:nvSpPr>
        <p:spPr bwMode="auto">
          <a:xfrm>
            <a:off x="1981200" y="152400"/>
            <a:ext cx="6029325"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NATURE OF COMMUNICATION</a:t>
            </a:r>
          </a:p>
        </p:txBody>
      </p:sp>
      <p:sp>
        <p:nvSpPr>
          <p:cNvPr id="4" name="Slide Number Placeholder 3"/>
          <p:cNvSpPr>
            <a:spLocks noGrp="1"/>
          </p:cNvSpPr>
          <p:nvPr>
            <p:ph type="sldNum" sz="quarter" idx="12"/>
          </p:nvPr>
        </p:nvSpPr>
        <p:spPr/>
        <p:txBody>
          <a:bodyPr/>
          <a:lstStyle/>
          <a:p>
            <a:pPr>
              <a:defRPr/>
            </a:pPr>
            <a:fld id="{84D87D0A-0AEC-4D9E-A145-CA14CC06BAAF}" type="slidenum">
              <a:rPr lang="en-US" smtClean="0"/>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0" y="1190625"/>
            <a:ext cx="8915400" cy="4094163"/>
          </a:xfrm>
          <a:prstGeom prst="rect">
            <a:avLst/>
          </a:prstGeom>
          <a:noFill/>
          <a:ln w="9525">
            <a:noFill/>
            <a:miter lim="800000"/>
            <a:headEnd/>
            <a:tailEnd/>
          </a:ln>
        </p:spPr>
        <p:txBody>
          <a:bodyPr>
            <a:spAutoFit/>
          </a:bodyPr>
          <a:lstStyle/>
          <a:p>
            <a:pPr marL="404813" indent="-284163" algn="just">
              <a:buFont typeface="Arial" charset="0"/>
              <a:buChar char="•"/>
            </a:pPr>
            <a:r>
              <a:rPr lang="en-US" sz="2000" b="1">
                <a:solidFill>
                  <a:srgbClr val="0000CC"/>
                </a:solidFill>
                <a:latin typeface="Calibri" pitchFamily="34" charset="0"/>
              </a:rPr>
              <a:t>To have team work </a:t>
            </a:r>
            <a:r>
              <a:rPr lang="en-US" sz="2000">
                <a:latin typeface="Calibri" pitchFamily="34" charset="0"/>
              </a:rPr>
              <a:t>– leadership makes it possible for the employees to </a:t>
            </a:r>
            <a:r>
              <a:rPr lang="en-US" sz="2000">
                <a:solidFill>
                  <a:srgbClr val="C00000"/>
                </a:solidFill>
                <a:latin typeface="Calibri" pitchFamily="34" charset="0"/>
              </a:rPr>
              <a:t>forget their individual differences</a:t>
            </a:r>
            <a:r>
              <a:rPr lang="en-US" sz="2000">
                <a:latin typeface="Calibri" pitchFamily="34" charset="0"/>
              </a:rPr>
              <a:t>  and  </a:t>
            </a:r>
            <a:r>
              <a:rPr lang="en-US" sz="2000">
                <a:solidFill>
                  <a:srgbClr val="C00000"/>
                </a:solidFill>
                <a:latin typeface="Calibri" pitchFamily="34" charset="0"/>
              </a:rPr>
              <a:t>work  as  a  team  </a:t>
            </a:r>
            <a:r>
              <a:rPr lang="en-US" sz="2000">
                <a:latin typeface="Calibri" pitchFamily="34" charset="0"/>
              </a:rPr>
              <a:t>for  the  attainment  of  the  organizational objective</a:t>
            </a:r>
            <a:endParaRPr lang="en-IN" sz="2000">
              <a:latin typeface="Calibri" pitchFamily="34" charset="0"/>
            </a:endParaRPr>
          </a:p>
          <a:p>
            <a:pPr marL="404813" indent="-284163" algn="just">
              <a:buFont typeface="Arial" charset="0"/>
              <a:buChar char="•"/>
            </a:pPr>
            <a:r>
              <a:rPr lang="en-US" sz="2000" b="1">
                <a:solidFill>
                  <a:srgbClr val="0000CC"/>
                </a:solidFill>
                <a:latin typeface="Calibri" pitchFamily="34" charset="0"/>
              </a:rPr>
              <a:t>To guide </a:t>
            </a:r>
            <a:r>
              <a:rPr lang="en-US" sz="2000">
                <a:latin typeface="Calibri" pitchFamily="34" charset="0"/>
              </a:rPr>
              <a:t>– although the subordinates have potentials, they need to be properly </a:t>
            </a:r>
            <a:r>
              <a:rPr lang="en-US" sz="2000">
                <a:solidFill>
                  <a:srgbClr val="C00000"/>
                </a:solidFill>
                <a:latin typeface="Calibri" pitchFamily="34" charset="0"/>
              </a:rPr>
              <a:t>guide to contribute their best</a:t>
            </a:r>
            <a:r>
              <a:rPr lang="en-US" sz="2000">
                <a:latin typeface="Calibri" pitchFamily="34" charset="0"/>
              </a:rPr>
              <a:t>. The leader knows how to </a:t>
            </a:r>
            <a:r>
              <a:rPr lang="en-US" sz="2000">
                <a:solidFill>
                  <a:srgbClr val="C00000"/>
                </a:solidFill>
                <a:latin typeface="Calibri" pitchFamily="34" charset="0"/>
              </a:rPr>
              <a:t>get optimum performance from each of the subordinates </a:t>
            </a:r>
            <a:r>
              <a:rPr lang="en-US" sz="2000">
                <a:latin typeface="Calibri" pitchFamily="34" charset="0"/>
              </a:rPr>
              <a:t>working under him</a:t>
            </a:r>
            <a:endParaRPr lang="en-IN" sz="2000">
              <a:latin typeface="Calibri" pitchFamily="34" charset="0"/>
            </a:endParaRPr>
          </a:p>
          <a:p>
            <a:pPr marL="404813" indent="-284163" algn="just">
              <a:buFont typeface="Arial" charset="0"/>
              <a:buChar char="•"/>
            </a:pPr>
            <a:r>
              <a:rPr lang="en-US" sz="2000" b="1">
                <a:solidFill>
                  <a:srgbClr val="0000CC"/>
                </a:solidFill>
                <a:latin typeface="Calibri" pitchFamily="34" charset="0"/>
              </a:rPr>
              <a:t>To motivate- </a:t>
            </a:r>
            <a:r>
              <a:rPr lang="en-US" sz="2000">
                <a:latin typeface="Calibri" pitchFamily="34" charset="0"/>
              </a:rPr>
              <a:t>leadership is necessary to </a:t>
            </a:r>
            <a:r>
              <a:rPr lang="en-US" sz="2000">
                <a:solidFill>
                  <a:srgbClr val="C00000"/>
                </a:solidFill>
                <a:latin typeface="Calibri" pitchFamily="34" charset="0"/>
              </a:rPr>
              <a:t>induce subordinates to put in greater efforts</a:t>
            </a:r>
            <a:r>
              <a:rPr lang="en-US" sz="2000">
                <a:latin typeface="Calibri" pitchFamily="34" charset="0"/>
              </a:rPr>
              <a:t>. The leader </a:t>
            </a:r>
            <a:r>
              <a:rPr lang="en-US" sz="2000">
                <a:solidFill>
                  <a:srgbClr val="C00000"/>
                </a:solidFill>
                <a:latin typeface="Calibri" pitchFamily="34" charset="0"/>
              </a:rPr>
              <a:t>constantly motivates his subordinates </a:t>
            </a:r>
            <a:r>
              <a:rPr lang="en-US" sz="2000">
                <a:latin typeface="Calibri" pitchFamily="34" charset="0"/>
              </a:rPr>
              <a:t>to work for achieving the organizational goal</a:t>
            </a:r>
            <a:endParaRPr lang="en-IN" sz="2000">
              <a:latin typeface="Calibri" pitchFamily="34" charset="0"/>
            </a:endParaRPr>
          </a:p>
          <a:p>
            <a:pPr marL="404813" indent="-284163" algn="just">
              <a:buFont typeface="Arial" charset="0"/>
              <a:buChar char="•"/>
            </a:pPr>
            <a:r>
              <a:rPr lang="en-US" sz="2000" b="1">
                <a:solidFill>
                  <a:srgbClr val="0000CC"/>
                </a:solidFill>
                <a:latin typeface="Calibri" pitchFamily="34" charset="0"/>
              </a:rPr>
              <a:t>To bring about changes </a:t>
            </a:r>
            <a:r>
              <a:rPr lang="en-US" sz="2000">
                <a:latin typeface="Calibri" pitchFamily="34" charset="0"/>
              </a:rPr>
              <a:t>– any organization has to be </a:t>
            </a:r>
            <a:r>
              <a:rPr lang="en-US" sz="2000">
                <a:solidFill>
                  <a:srgbClr val="C00000"/>
                </a:solidFill>
                <a:latin typeface="Calibri" pitchFamily="34" charset="0"/>
              </a:rPr>
              <a:t>dynamic to accept changes caused by political, economic, technological and scientific factors</a:t>
            </a:r>
          </a:p>
          <a:p>
            <a:pPr marL="404813" indent="-284163" algn="just">
              <a:buFont typeface="Arial" charset="0"/>
              <a:buChar char="•"/>
            </a:pPr>
            <a:r>
              <a:rPr lang="en-US" sz="2000" b="1">
                <a:solidFill>
                  <a:srgbClr val="0000CC"/>
                </a:solidFill>
                <a:latin typeface="Calibri" pitchFamily="34" charset="0"/>
              </a:rPr>
              <a:t>To handle crisis </a:t>
            </a:r>
            <a:r>
              <a:rPr lang="en-US" sz="2000">
                <a:latin typeface="Calibri" pitchFamily="34" charset="0"/>
              </a:rPr>
              <a:t>– leadership is </a:t>
            </a:r>
            <a:r>
              <a:rPr lang="en-US" sz="2000">
                <a:solidFill>
                  <a:srgbClr val="C00000"/>
                </a:solidFill>
                <a:latin typeface="Calibri" pitchFamily="34" charset="0"/>
              </a:rPr>
              <a:t>necessary to handle crisis of any kind</a:t>
            </a:r>
            <a:r>
              <a:rPr lang="en-US" sz="2000">
                <a:latin typeface="Calibri" pitchFamily="34" charset="0"/>
              </a:rPr>
              <a:t>. When an organization faces a critical situation, the </a:t>
            </a:r>
            <a:r>
              <a:rPr lang="en-US" sz="2000">
                <a:solidFill>
                  <a:srgbClr val="C00000"/>
                </a:solidFill>
                <a:latin typeface="Calibri" pitchFamily="34" charset="0"/>
              </a:rPr>
              <a:t>leader knows how to come out</a:t>
            </a:r>
            <a:r>
              <a:rPr lang="en-US" sz="2000">
                <a:latin typeface="Calibri" pitchFamily="34" charset="0"/>
              </a:rPr>
              <a:t> of it</a:t>
            </a:r>
            <a:endParaRPr lang="en-IN" sz="2000">
              <a:latin typeface="Calibri" pitchFamily="34" charset="0"/>
            </a:endParaRPr>
          </a:p>
        </p:txBody>
      </p:sp>
      <p:sp>
        <p:nvSpPr>
          <p:cNvPr id="13315" name="Title 3"/>
          <p:cNvSpPr>
            <a:spLocks noGrp="1"/>
          </p:cNvSpPr>
          <p:nvPr>
            <p:ph type="title"/>
          </p:nvPr>
        </p:nvSpPr>
        <p:spPr>
          <a:xfrm>
            <a:off x="533400" y="0"/>
            <a:ext cx="8229600" cy="1143000"/>
          </a:xfrm>
        </p:spPr>
        <p:txBody>
          <a:bodyPr/>
          <a:lstStyle/>
          <a:p>
            <a:pPr eaLnBrk="1" hangingPunct="1">
              <a:defRPr/>
            </a:pPr>
            <a:r>
              <a:rPr lang="en-US" sz="3200" b="1" dirty="0" smtClean="0">
                <a:solidFill>
                  <a:srgbClr val="00B050"/>
                </a:solidFill>
                <a:ea typeface="+mn-ea"/>
                <a:cs typeface="Arial" charset="0"/>
              </a:rPr>
              <a:t>FUNCTIONS OF LEADERSHIP</a:t>
            </a:r>
          </a:p>
        </p:txBody>
      </p:sp>
      <p:sp>
        <p:nvSpPr>
          <p:cNvPr id="4" name="Slide Number Placeholder 3"/>
          <p:cNvSpPr>
            <a:spLocks noGrp="1"/>
          </p:cNvSpPr>
          <p:nvPr>
            <p:ph type="sldNum" sz="quarter" idx="12"/>
          </p:nvPr>
        </p:nvSpPr>
        <p:spPr/>
        <p:txBody>
          <a:bodyPr/>
          <a:lstStyle/>
          <a:p>
            <a:pPr>
              <a:defRPr/>
            </a:pPr>
            <a:fld id="{499B6B81-D376-4EA9-B1E7-6764686CE9E2}"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11"/>
          <p:cNvGraphicFramePr>
            <a:graphicFrameLocks/>
          </p:cNvGraphicFramePr>
          <p:nvPr/>
        </p:nvGraphicFramePr>
        <p:xfrm>
          <a:off x="1219200" y="533400"/>
          <a:ext cx="7620000" cy="5608638"/>
        </p:xfrm>
        <a:graphic>
          <a:graphicData uri="http://schemas.openxmlformats.org/drawingml/2006/table">
            <a:tbl>
              <a:tblPr firstRow="1" firstCol="1" lastRow="1" lastCol="1" bandRow="1" bandCol="1">
                <a:tableStyleId>{5940675A-B579-460E-94D1-54222C63F5DA}</a:tableStyleId>
              </a:tblPr>
              <a:tblGrid>
                <a:gridCol w="3849278"/>
                <a:gridCol w="3770722"/>
              </a:tblGrid>
              <a:tr h="735661">
                <a:tc>
                  <a:txBody>
                    <a:bodyPr/>
                    <a:lstStyle/>
                    <a:p>
                      <a:pPr marL="66675">
                        <a:lnSpc>
                          <a:spcPts val="1300"/>
                        </a:lnSpc>
                        <a:spcAft>
                          <a:spcPts val="0"/>
                        </a:spcAft>
                      </a:pPr>
                      <a:endParaRPr lang="en-US" sz="2800" b="1" spc="-10" dirty="0" smtClean="0">
                        <a:solidFill>
                          <a:srgbClr val="0000CC"/>
                        </a:solidFill>
                        <a:effectLst/>
                      </a:endParaRPr>
                    </a:p>
                    <a:p>
                      <a:pPr marL="66675" algn="ctr">
                        <a:lnSpc>
                          <a:spcPts val="1300"/>
                        </a:lnSpc>
                        <a:spcAft>
                          <a:spcPts val="0"/>
                        </a:spcAft>
                      </a:pPr>
                      <a:endParaRPr lang="en-US" sz="2800" b="1" spc="-10" dirty="0" smtClean="0">
                        <a:solidFill>
                          <a:srgbClr val="0000CC"/>
                        </a:solidFill>
                        <a:effectLst/>
                      </a:endParaRPr>
                    </a:p>
                    <a:p>
                      <a:pPr marL="66675" algn="ctr">
                        <a:lnSpc>
                          <a:spcPts val="1300"/>
                        </a:lnSpc>
                        <a:spcAft>
                          <a:spcPts val="0"/>
                        </a:spcAft>
                      </a:pPr>
                      <a:r>
                        <a:rPr lang="en-US" sz="2800" b="1" spc="-10" dirty="0" smtClean="0">
                          <a:solidFill>
                            <a:srgbClr val="0000CC"/>
                          </a:solidFill>
                          <a:effectLst/>
                        </a:rPr>
                        <a:t>L</a:t>
                      </a:r>
                      <a:r>
                        <a:rPr lang="en-US" sz="2800" b="1" dirty="0" smtClean="0">
                          <a:solidFill>
                            <a:srgbClr val="0000CC"/>
                          </a:solidFill>
                          <a:effectLst/>
                        </a:rPr>
                        <a:t>E</a:t>
                      </a:r>
                      <a:r>
                        <a:rPr lang="en-US" sz="2800" b="1" spc="10" dirty="0" smtClean="0">
                          <a:solidFill>
                            <a:srgbClr val="0000CC"/>
                          </a:solidFill>
                          <a:effectLst/>
                        </a:rPr>
                        <a:t>A</a:t>
                      </a:r>
                      <a:r>
                        <a:rPr lang="en-US" sz="2800" b="1" dirty="0" smtClean="0">
                          <a:solidFill>
                            <a:srgbClr val="0000CC"/>
                          </a:solidFill>
                          <a:effectLst/>
                        </a:rPr>
                        <a:t>DER</a:t>
                      </a:r>
                      <a:endParaRPr lang="en-IN" sz="2800" b="1" dirty="0">
                        <a:solidFill>
                          <a:srgbClr val="0000CC"/>
                        </a:solidFill>
                        <a:effectLst/>
                        <a:latin typeface="Times New Roman"/>
                        <a:ea typeface="Times New Roman"/>
                      </a:endParaRPr>
                    </a:p>
                  </a:txBody>
                  <a:tcPr marL="0" marR="0" marT="0" marB="0"/>
                </a:tc>
                <a:tc>
                  <a:txBody>
                    <a:bodyPr/>
                    <a:lstStyle/>
                    <a:p>
                      <a:pPr marL="66675">
                        <a:lnSpc>
                          <a:spcPts val="1300"/>
                        </a:lnSpc>
                        <a:spcAft>
                          <a:spcPts val="0"/>
                        </a:spcAft>
                      </a:pPr>
                      <a:endParaRPr lang="en-US" sz="2800" b="1" dirty="0" smtClean="0">
                        <a:solidFill>
                          <a:srgbClr val="0000CC"/>
                        </a:solidFill>
                        <a:effectLst/>
                      </a:endParaRPr>
                    </a:p>
                    <a:p>
                      <a:pPr marL="66675">
                        <a:lnSpc>
                          <a:spcPts val="1300"/>
                        </a:lnSpc>
                        <a:spcAft>
                          <a:spcPts val="0"/>
                        </a:spcAft>
                      </a:pPr>
                      <a:endParaRPr lang="en-US" sz="2800" b="1" dirty="0" smtClean="0">
                        <a:solidFill>
                          <a:srgbClr val="0000CC"/>
                        </a:solidFill>
                        <a:effectLst/>
                      </a:endParaRPr>
                    </a:p>
                    <a:p>
                      <a:pPr marL="66675" algn="ctr">
                        <a:lnSpc>
                          <a:spcPts val="1300"/>
                        </a:lnSpc>
                        <a:spcAft>
                          <a:spcPts val="0"/>
                        </a:spcAft>
                      </a:pPr>
                      <a:r>
                        <a:rPr lang="en-US" sz="2800" b="1" dirty="0" smtClean="0">
                          <a:solidFill>
                            <a:srgbClr val="0000CC"/>
                          </a:solidFill>
                          <a:effectLst/>
                        </a:rPr>
                        <a:t>MANAGER</a:t>
                      </a:r>
                      <a:endParaRPr lang="en-IN" sz="2800" b="1" dirty="0">
                        <a:solidFill>
                          <a:srgbClr val="0000CC"/>
                        </a:solidFill>
                        <a:effectLst/>
                        <a:latin typeface="Times New Roman"/>
                        <a:ea typeface="Times New Roman"/>
                      </a:endParaRPr>
                    </a:p>
                  </a:txBody>
                  <a:tcPr marL="0" marR="0" marT="0" marB="0"/>
                </a:tc>
              </a:tr>
              <a:tr h="788339">
                <a:tc>
                  <a:txBody>
                    <a:bodyPr/>
                    <a:lstStyle/>
                    <a:p>
                      <a:pPr marL="66675">
                        <a:lnSpc>
                          <a:spcPct val="100000"/>
                        </a:lnSpc>
                        <a:spcBef>
                          <a:spcPts val="0"/>
                        </a:spcBef>
                        <a:spcAft>
                          <a:spcPts val="0"/>
                        </a:spcAft>
                      </a:pPr>
                      <a:r>
                        <a:rPr lang="en-US" sz="1600" dirty="0" smtClean="0">
                          <a:effectLst/>
                        </a:rPr>
                        <a:t>A</a:t>
                      </a:r>
                      <a:r>
                        <a:rPr lang="en-US" sz="1600" spc="95" dirty="0" smtClean="0">
                          <a:effectLst/>
                        </a:rPr>
                        <a:t> </a:t>
                      </a:r>
                      <a:r>
                        <a:rPr lang="en-US" sz="1600" dirty="0">
                          <a:effectLst/>
                        </a:rPr>
                        <a:t>p</a:t>
                      </a:r>
                      <a:r>
                        <a:rPr lang="en-US" sz="1600" spc="-5" dirty="0">
                          <a:effectLst/>
                        </a:rPr>
                        <a:t>e</a:t>
                      </a:r>
                      <a:r>
                        <a:rPr lang="en-US" sz="1600" dirty="0">
                          <a:effectLst/>
                        </a:rPr>
                        <a:t>rson</a:t>
                      </a:r>
                      <a:r>
                        <a:rPr lang="en-US" sz="1600" spc="90" dirty="0">
                          <a:effectLst/>
                        </a:rPr>
                        <a:t> </a:t>
                      </a:r>
                      <a:r>
                        <a:rPr lang="en-US" sz="1600" dirty="0">
                          <a:effectLst/>
                        </a:rPr>
                        <a:t>b</a:t>
                      </a:r>
                      <a:r>
                        <a:rPr lang="en-US" sz="1600" spc="5" dirty="0">
                          <a:effectLst/>
                        </a:rPr>
                        <a:t>e</a:t>
                      </a:r>
                      <a:r>
                        <a:rPr lang="en-US" sz="1600" spc="-5" dirty="0">
                          <a:effectLst/>
                        </a:rPr>
                        <a:t>c</a:t>
                      </a:r>
                      <a:r>
                        <a:rPr lang="en-US" sz="1600" dirty="0">
                          <a:effectLst/>
                        </a:rPr>
                        <a:t>o</a:t>
                      </a:r>
                      <a:r>
                        <a:rPr lang="en-US" sz="1600" spc="5" dirty="0">
                          <a:effectLst/>
                        </a:rPr>
                        <a:t>m</a:t>
                      </a:r>
                      <a:r>
                        <a:rPr lang="en-US" sz="1600" spc="-5" dirty="0">
                          <a:effectLst/>
                        </a:rPr>
                        <a:t>e</a:t>
                      </a:r>
                      <a:r>
                        <a:rPr lang="en-US" sz="1600" dirty="0">
                          <a:effectLst/>
                        </a:rPr>
                        <a:t>s</a:t>
                      </a:r>
                      <a:r>
                        <a:rPr lang="en-US" sz="1600" spc="80" dirty="0">
                          <a:effectLst/>
                        </a:rPr>
                        <a:t> </a:t>
                      </a:r>
                      <a:r>
                        <a:rPr lang="en-US" sz="1600" dirty="0">
                          <a:effectLst/>
                        </a:rPr>
                        <a:t>a</a:t>
                      </a:r>
                      <a:r>
                        <a:rPr lang="en-US" sz="1600" spc="115" dirty="0">
                          <a:effectLst/>
                        </a:rPr>
                        <a:t> </a:t>
                      </a:r>
                      <a:r>
                        <a:rPr lang="en-US" sz="1600" dirty="0">
                          <a:effectLst/>
                        </a:rPr>
                        <a:t>l</a:t>
                      </a:r>
                      <a:r>
                        <a:rPr lang="en-US" sz="1600" spc="-5" dirty="0">
                          <a:effectLst/>
                        </a:rPr>
                        <a:t>e</a:t>
                      </a:r>
                      <a:r>
                        <a:rPr lang="en-US" sz="1600" spc="5" dirty="0">
                          <a:effectLst/>
                        </a:rPr>
                        <a:t>a</a:t>
                      </a:r>
                      <a:r>
                        <a:rPr lang="en-US" sz="1600" dirty="0">
                          <a:effectLst/>
                        </a:rPr>
                        <a:t>d</a:t>
                      </a:r>
                      <a:r>
                        <a:rPr lang="en-US" sz="1600" spc="-5" dirty="0">
                          <a:effectLst/>
                        </a:rPr>
                        <a:t>e</a:t>
                      </a:r>
                      <a:r>
                        <a:rPr lang="en-US" sz="1600" dirty="0">
                          <a:effectLst/>
                        </a:rPr>
                        <a:t>r</a:t>
                      </a:r>
                      <a:r>
                        <a:rPr lang="en-US" sz="1600" spc="90" dirty="0">
                          <a:effectLst/>
                        </a:rPr>
                        <a:t> </a:t>
                      </a:r>
                      <a:r>
                        <a:rPr lang="en-US" sz="1600" spc="25" dirty="0">
                          <a:effectLst/>
                        </a:rPr>
                        <a:t>b</a:t>
                      </a:r>
                      <a:r>
                        <a:rPr lang="en-US" sz="1600" dirty="0">
                          <a:effectLst/>
                        </a:rPr>
                        <a:t>y</a:t>
                      </a:r>
                      <a:r>
                        <a:rPr lang="en-US" sz="1600" spc="85" dirty="0">
                          <a:effectLst/>
                        </a:rPr>
                        <a:t> </a:t>
                      </a:r>
                      <a:r>
                        <a:rPr lang="en-US" sz="1600" dirty="0">
                          <a:effectLst/>
                        </a:rPr>
                        <a:t>virtue</a:t>
                      </a:r>
                      <a:r>
                        <a:rPr lang="en-US" sz="1600" spc="80" dirty="0">
                          <a:effectLst/>
                        </a:rPr>
                        <a:t> </a:t>
                      </a:r>
                      <a:r>
                        <a:rPr lang="en-US" sz="1600" spc="10" dirty="0">
                          <a:effectLst/>
                        </a:rPr>
                        <a:t>o</a:t>
                      </a:r>
                      <a:r>
                        <a:rPr lang="en-US" sz="1600" dirty="0">
                          <a:effectLst/>
                        </a:rPr>
                        <a:t>f</a:t>
                      </a:r>
                      <a:endParaRPr lang="en-IN" sz="1600" dirty="0">
                        <a:effectLst/>
                      </a:endParaRPr>
                    </a:p>
                    <a:p>
                      <a:pPr>
                        <a:lnSpc>
                          <a:spcPct val="100000"/>
                        </a:lnSpc>
                        <a:spcBef>
                          <a:spcPts val="0"/>
                        </a:spcBef>
                        <a:spcAft>
                          <a:spcPts val="0"/>
                        </a:spcAft>
                      </a:pPr>
                      <a:r>
                        <a:rPr lang="en-US" sz="1600" dirty="0">
                          <a:effectLst/>
                        </a:rPr>
                        <a:t> </a:t>
                      </a:r>
                      <a:r>
                        <a:rPr lang="en-US" sz="1600" dirty="0" smtClean="0">
                          <a:effectLst/>
                        </a:rPr>
                        <a:t>his</a:t>
                      </a:r>
                      <a:r>
                        <a:rPr lang="en-US" sz="1600" spc="-15" dirty="0" smtClean="0">
                          <a:effectLst/>
                        </a:rPr>
                        <a:t> </a:t>
                      </a:r>
                      <a:r>
                        <a:rPr lang="en-US" sz="1600" dirty="0">
                          <a:effectLst/>
                        </a:rPr>
                        <a:t>p</a:t>
                      </a:r>
                      <a:r>
                        <a:rPr lang="en-US" sz="1600" spc="-5" dirty="0">
                          <a:effectLst/>
                        </a:rPr>
                        <a:t>e</a:t>
                      </a:r>
                      <a:r>
                        <a:rPr lang="en-US" sz="1600" dirty="0">
                          <a:effectLst/>
                        </a:rPr>
                        <a:t>rson</a:t>
                      </a:r>
                      <a:r>
                        <a:rPr lang="en-US" sz="1600" spc="-5" dirty="0">
                          <a:effectLst/>
                        </a:rPr>
                        <a:t>a</a:t>
                      </a:r>
                      <a:r>
                        <a:rPr lang="en-US" sz="1600" dirty="0">
                          <a:effectLst/>
                        </a:rPr>
                        <a:t>l</a:t>
                      </a:r>
                      <a:r>
                        <a:rPr lang="en-US" sz="1600" spc="-35" dirty="0">
                          <a:effectLst/>
                        </a:rPr>
                        <a:t> </a:t>
                      </a:r>
                      <a:r>
                        <a:rPr lang="en-US" sz="1600" dirty="0">
                          <a:effectLst/>
                        </a:rPr>
                        <a:t>qu</a:t>
                      </a:r>
                      <a:r>
                        <a:rPr lang="en-US" sz="1600" spc="-5" dirty="0">
                          <a:effectLst/>
                        </a:rPr>
                        <a:t>a</a:t>
                      </a:r>
                      <a:r>
                        <a:rPr lang="en-US" sz="1600" dirty="0">
                          <a:effectLst/>
                        </a:rPr>
                        <a:t>liti</a:t>
                      </a:r>
                      <a:r>
                        <a:rPr lang="en-US" sz="1600" spc="-5" dirty="0">
                          <a:effectLst/>
                        </a:rPr>
                        <a:t>e</a:t>
                      </a:r>
                      <a:r>
                        <a:rPr lang="en-US" sz="1600" dirty="0">
                          <a:effectLst/>
                        </a:rPr>
                        <a:t>s</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A</a:t>
                      </a:r>
                      <a:r>
                        <a:rPr lang="en-US" sz="1600" spc="60" dirty="0" smtClean="0">
                          <a:effectLst/>
                        </a:rPr>
                        <a:t> </a:t>
                      </a:r>
                      <a:r>
                        <a:rPr lang="en-US" sz="1600" dirty="0">
                          <a:effectLst/>
                        </a:rPr>
                        <a:t>p</a:t>
                      </a:r>
                      <a:r>
                        <a:rPr lang="en-US" sz="1600" spc="-5" dirty="0">
                          <a:effectLst/>
                        </a:rPr>
                        <a:t>e</a:t>
                      </a:r>
                      <a:r>
                        <a:rPr lang="en-US" sz="1600" dirty="0">
                          <a:effectLst/>
                        </a:rPr>
                        <a:t>rson</a:t>
                      </a:r>
                      <a:r>
                        <a:rPr lang="en-US" sz="1600" spc="40" dirty="0">
                          <a:effectLst/>
                        </a:rPr>
                        <a:t> </a:t>
                      </a:r>
                      <a:r>
                        <a:rPr lang="en-US" sz="1600" spc="10" dirty="0">
                          <a:effectLst/>
                        </a:rPr>
                        <a:t>b</a:t>
                      </a:r>
                      <a:r>
                        <a:rPr lang="en-US" sz="1600" spc="-5" dirty="0">
                          <a:effectLst/>
                        </a:rPr>
                        <a:t>ec</a:t>
                      </a:r>
                      <a:r>
                        <a:rPr lang="en-US" sz="1600" dirty="0">
                          <a:effectLst/>
                        </a:rPr>
                        <a:t>o</a:t>
                      </a:r>
                      <a:r>
                        <a:rPr lang="en-US" sz="1600" spc="5" dirty="0">
                          <a:effectLst/>
                        </a:rPr>
                        <a:t>m</a:t>
                      </a:r>
                      <a:r>
                        <a:rPr lang="en-US" sz="1600" spc="-5" dirty="0">
                          <a:effectLst/>
                        </a:rPr>
                        <a:t>e</a:t>
                      </a:r>
                      <a:r>
                        <a:rPr lang="en-US" sz="1600" dirty="0">
                          <a:effectLst/>
                        </a:rPr>
                        <a:t>s</a:t>
                      </a:r>
                      <a:r>
                        <a:rPr lang="en-US" sz="1600" spc="60" dirty="0">
                          <a:effectLst/>
                        </a:rPr>
                        <a:t> </a:t>
                      </a:r>
                      <a:r>
                        <a:rPr lang="en-US" sz="1600" dirty="0">
                          <a:effectLst/>
                        </a:rPr>
                        <a:t>a</a:t>
                      </a:r>
                      <a:r>
                        <a:rPr lang="en-US" sz="1600" spc="70" dirty="0">
                          <a:effectLst/>
                        </a:rPr>
                        <a:t> </a:t>
                      </a:r>
                      <a:r>
                        <a:rPr lang="en-US" sz="1600" spc="5" dirty="0">
                          <a:effectLst/>
                        </a:rPr>
                        <a:t>ma</a:t>
                      </a:r>
                      <a:r>
                        <a:rPr lang="en-US" sz="1600" dirty="0">
                          <a:effectLst/>
                        </a:rPr>
                        <a:t>n</a:t>
                      </a:r>
                      <a:r>
                        <a:rPr lang="en-US" sz="1600" spc="-5" dirty="0">
                          <a:effectLst/>
                        </a:rPr>
                        <a:t>a</a:t>
                      </a:r>
                      <a:r>
                        <a:rPr lang="en-US" sz="1600" dirty="0">
                          <a:effectLst/>
                        </a:rPr>
                        <a:t>g</a:t>
                      </a:r>
                      <a:r>
                        <a:rPr lang="en-US" sz="1600" spc="-5" dirty="0">
                          <a:effectLst/>
                        </a:rPr>
                        <a:t>e</a:t>
                      </a:r>
                      <a:r>
                        <a:rPr lang="en-US" sz="1600" dirty="0">
                          <a:effectLst/>
                        </a:rPr>
                        <a:t>r</a:t>
                      </a:r>
                      <a:r>
                        <a:rPr lang="en-US" sz="1600" spc="35" dirty="0">
                          <a:effectLst/>
                        </a:rPr>
                        <a:t> </a:t>
                      </a:r>
                      <a:r>
                        <a:rPr lang="en-US" sz="1600" spc="25" dirty="0">
                          <a:effectLst/>
                        </a:rPr>
                        <a:t>b</a:t>
                      </a:r>
                      <a:r>
                        <a:rPr lang="en-US" sz="1600" dirty="0">
                          <a:effectLst/>
                        </a:rPr>
                        <a:t>y</a:t>
                      </a:r>
                      <a:r>
                        <a:rPr lang="en-US" sz="1600" spc="55" dirty="0">
                          <a:effectLst/>
                        </a:rPr>
                        <a:t> </a:t>
                      </a:r>
                      <a:r>
                        <a:rPr lang="en-US" sz="1600" dirty="0">
                          <a:effectLst/>
                        </a:rPr>
                        <a:t>v</a:t>
                      </a:r>
                      <a:r>
                        <a:rPr lang="en-US" sz="1600" spc="15" dirty="0">
                          <a:effectLst/>
                        </a:rPr>
                        <a:t>i</a:t>
                      </a:r>
                      <a:r>
                        <a:rPr lang="en-US" sz="1600" dirty="0">
                          <a:effectLst/>
                        </a:rPr>
                        <a:t>rtue</a:t>
                      </a:r>
                      <a:endParaRPr lang="en-IN" sz="1600" dirty="0">
                        <a:effectLst/>
                      </a:endParaRPr>
                    </a:p>
                    <a:p>
                      <a:pPr>
                        <a:lnSpc>
                          <a:spcPct val="100000"/>
                        </a:lnSpc>
                        <a:spcBef>
                          <a:spcPts val="0"/>
                        </a:spcBef>
                        <a:spcAft>
                          <a:spcPts val="0"/>
                        </a:spcAft>
                      </a:pPr>
                      <a:r>
                        <a:rPr lang="en-US" sz="1600" dirty="0">
                          <a:effectLst/>
                        </a:rPr>
                        <a:t> </a:t>
                      </a:r>
                      <a:r>
                        <a:rPr lang="en-US" sz="1600" dirty="0" smtClean="0">
                          <a:effectLst/>
                        </a:rPr>
                        <a:t>of</a:t>
                      </a:r>
                      <a:r>
                        <a:rPr lang="en-US" sz="1600" spc="-10" dirty="0" smtClean="0">
                          <a:effectLst/>
                        </a:rPr>
                        <a:t> </a:t>
                      </a:r>
                      <a:r>
                        <a:rPr lang="en-US" sz="1600" dirty="0">
                          <a:effectLst/>
                        </a:rPr>
                        <a:t>his</a:t>
                      </a:r>
                      <a:r>
                        <a:rPr lang="en-US" sz="1600" spc="-15" dirty="0">
                          <a:effectLst/>
                        </a:rPr>
                        <a:t> </a:t>
                      </a:r>
                      <a:r>
                        <a:rPr lang="en-US" sz="1600" dirty="0">
                          <a:effectLst/>
                        </a:rPr>
                        <a:t>offi</a:t>
                      </a:r>
                      <a:r>
                        <a:rPr lang="en-US" sz="1600" spc="-5" dirty="0">
                          <a:effectLst/>
                        </a:rPr>
                        <a:t>c</a:t>
                      </a:r>
                      <a:r>
                        <a:rPr lang="en-US" sz="1600" dirty="0">
                          <a:effectLst/>
                        </a:rPr>
                        <a:t>i</a:t>
                      </a:r>
                      <a:r>
                        <a:rPr lang="en-US" sz="1600" spc="-5" dirty="0">
                          <a:effectLst/>
                        </a:rPr>
                        <a:t>a</a:t>
                      </a:r>
                      <a:r>
                        <a:rPr lang="en-US" sz="1600" dirty="0">
                          <a:effectLst/>
                        </a:rPr>
                        <a:t>l</a:t>
                      </a:r>
                      <a:r>
                        <a:rPr lang="en-US" sz="1600" spc="-15" dirty="0">
                          <a:effectLst/>
                        </a:rPr>
                        <a:t> </a:t>
                      </a:r>
                      <a:r>
                        <a:rPr lang="en-US" sz="1600" spc="-5" dirty="0">
                          <a:effectLst/>
                        </a:rPr>
                        <a:t>a</a:t>
                      </a:r>
                      <a:r>
                        <a:rPr lang="en-US" sz="1600" dirty="0">
                          <a:effectLst/>
                        </a:rPr>
                        <a:t>uthori</a:t>
                      </a:r>
                      <a:r>
                        <a:rPr lang="en-US" sz="1600" spc="25" dirty="0">
                          <a:effectLst/>
                        </a:rPr>
                        <a:t>t</a:t>
                      </a:r>
                      <a:r>
                        <a:rPr lang="en-US" sz="1600" dirty="0">
                          <a:effectLst/>
                        </a:rPr>
                        <a:t>y</a:t>
                      </a:r>
                      <a:endParaRPr lang="en-IN" sz="1600" dirty="0">
                        <a:effectLst/>
                        <a:latin typeface="Times New Roman"/>
                        <a:ea typeface="Times New Roman"/>
                      </a:endParaRPr>
                    </a:p>
                  </a:txBody>
                  <a:tcPr marL="0" marR="0" marT="0" marB="0"/>
                </a:tc>
              </a:tr>
              <a:tr h="465980">
                <a:tc>
                  <a:txBody>
                    <a:bodyPr/>
                    <a:lstStyle/>
                    <a:p>
                      <a:pPr marL="66675">
                        <a:lnSpc>
                          <a:spcPct val="100000"/>
                        </a:lnSpc>
                        <a:spcBef>
                          <a:spcPts val="0"/>
                        </a:spcBef>
                        <a:spcAft>
                          <a:spcPts val="0"/>
                        </a:spcAft>
                      </a:pPr>
                      <a:r>
                        <a:rPr lang="en-US" sz="1600" dirty="0" smtClean="0">
                          <a:effectLst/>
                        </a:rPr>
                        <a:t>A</a:t>
                      </a:r>
                      <a:r>
                        <a:rPr lang="en-US" sz="1600" spc="-10" dirty="0" smtClean="0">
                          <a:effectLst/>
                        </a:rPr>
                        <a:t> </a:t>
                      </a:r>
                      <a:r>
                        <a:rPr lang="en-US" sz="1600" dirty="0">
                          <a:effectLst/>
                        </a:rPr>
                        <a:t>l</a:t>
                      </a:r>
                      <a:r>
                        <a:rPr lang="en-US" sz="1600" spc="-5" dirty="0">
                          <a:effectLst/>
                        </a:rPr>
                        <a:t>ea</a:t>
                      </a:r>
                      <a:r>
                        <a:rPr lang="en-US" sz="1600" dirty="0">
                          <a:effectLst/>
                        </a:rPr>
                        <a:t>d</a:t>
                      </a:r>
                      <a:r>
                        <a:rPr lang="en-US" sz="1600" spc="-5" dirty="0">
                          <a:effectLst/>
                        </a:rPr>
                        <a:t>e</a:t>
                      </a:r>
                      <a:r>
                        <a:rPr lang="en-US" sz="1600" dirty="0">
                          <a:effectLst/>
                        </a:rPr>
                        <a:t>r</a:t>
                      </a:r>
                      <a:r>
                        <a:rPr lang="en-US" sz="1600" spc="-15" dirty="0">
                          <a:effectLst/>
                        </a:rPr>
                        <a:t> </a:t>
                      </a:r>
                      <a:r>
                        <a:rPr lang="en-US" sz="1600" spc="10" dirty="0">
                          <a:effectLst/>
                        </a:rPr>
                        <a:t>h</a:t>
                      </a:r>
                      <a:r>
                        <a:rPr lang="en-US" sz="1600" spc="-5" dirty="0">
                          <a:effectLst/>
                        </a:rPr>
                        <a:t>a</a:t>
                      </a:r>
                      <a:r>
                        <a:rPr lang="en-US" sz="1600" dirty="0">
                          <a:effectLst/>
                        </a:rPr>
                        <a:t>s</a:t>
                      </a:r>
                      <a:r>
                        <a:rPr lang="en-US" sz="1600" spc="-10" dirty="0">
                          <a:effectLst/>
                        </a:rPr>
                        <a:t> </a:t>
                      </a:r>
                      <a:r>
                        <a:rPr lang="en-US" sz="1600" dirty="0">
                          <a:effectLst/>
                        </a:rPr>
                        <a:t>follow</a:t>
                      </a:r>
                      <a:r>
                        <a:rPr lang="en-US" sz="1600" spc="5" dirty="0">
                          <a:effectLst/>
                        </a:rPr>
                        <a:t>e</a:t>
                      </a:r>
                      <a:r>
                        <a:rPr lang="en-US" sz="1600" dirty="0">
                          <a:effectLst/>
                        </a:rPr>
                        <a:t>rs</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A</a:t>
                      </a:r>
                      <a:r>
                        <a:rPr lang="en-US" sz="1600" spc="-10" dirty="0" smtClean="0">
                          <a:effectLst/>
                        </a:rPr>
                        <a:t> </a:t>
                      </a:r>
                      <a:r>
                        <a:rPr lang="en-US" sz="1600" spc="5" dirty="0">
                          <a:effectLst/>
                        </a:rPr>
                        <a:t>m</a:t>
                      </a:r>
                      <a:r>
                        <a:rPr lang="en-US" sz="1600" spc="-5" dirty="0">
                          <a:effectLst/>
                        </a:rPr>
                        <a:t>a</a:t>
                      </a:r>
                      <a:r>
                        <a:rPr lang="en-US" sz="1600" dirty="0">
                          <a:effectLst/>
                        </a:rPr>
                        <a:t>n</a:t>
                      </a:r>
                      <a:r>
                        <a:rPr lang="en-US" sz="1600" spc="5" dirty="0">
                          <a:effectLst/>
                        </a:rPr>
                        <a:t>a</a:t>
                      </a:r>
                      <a:r>
                        <a:rPr lang="en-US" sz="1600" spc="-10" dirty="0">
                          <a:effectLst/>
                        </a:rPr>
                        <a:t>g</a:t>
                      </a:r>
                      <a:r>
                        <a:rPr lang="en-US" sz="1600" spc="-5" dirty="0">
                          <a:effectLst/>
                        </a:rPr>
                        <a:t>e</a:t>
                      </a:r>
                      <a:r>
                        <a:rPr lang="en-US" sz="1600" dirty="0">
                          <a:effectLst/>
                        </a:rPr>
                        <a:t>r</a:t>
                      </a:r>
                      <a:r>
                        <a:rPr lang="en-US" sz="1600" spc="-30" dirty="0">
                          <a:effectLst/>
                        </a:rPr>
                        <a:t> </a:t>
                      </a:r>
                      <a:r>
                        <a:rPr lang="en-US" sz="1600" spc="10" dirty="0">
                          <a:effectLst/>
                        </a:rPr>
                        <a:t>h</a:t>
                      </a:r>
                      <a:r>
                        <a:rPr lang="en-US" sz="1600" spc="-5" dirty="0">
                          <a:effectLst/>
                        </a:rPr>
                        <a:t>a</a:t>
                      </a:r>
                      <a:r>
                        <a:rPr lang="en-US" sz="1600" dirty="0">
                          <a:effectLst/>
                        </a:rPr>
                        <a:t>s</a:t>
                      </a:r>
                      <a:r>
                        <a:rPr lang="en-US" sz="1600" spc="-10" dirty="0">
                          <a:effectLst/>
                        </a:rPr>
                        <a:t> </a:t>
                      </a:r>
                      <a:r>
                        <a:rPr lang="en-US" sz="1600" dirty="0">
                          <a:effectLst/>
                        </a:rPr>
                        <a:t>subordin</a:t>
                      </a:r>
                      <a:r>
                        <a:rPr lang="en-US" sz="1600" spc="5" dirty="0">
                          <a:effectLst/>
                        </a:rPr>
                        <a:t>a</a:t>
                      </a:r>
                      <a:r>
                        <a:rPr lang="en-US" sz="1600" dirty="0">
                          <a:effectLst/>
                        </a:rPr>
                        <a:t>t</a:t>
                      </a:r>
                      <a:r>
                        <a:rPr lang="en-US" sz="1600" spc="-5" dirty="0">
                          <a:effectLst/>
                        </a:rPr>
                        <a:t>e</a:t>
                      </a:r>
                      <a:r>
                        <a:rPr lang="en-US" sz="1600" dirty="0">
                          <a:effectLst/>
                        </a:rPr>
                        <a:t>s</a:t>
                      </a:r>
                      <a:endParaRPr lang="en-IN" sz="1600" dirty="0">
                        <a:effectLst/>
                        <a:latin typeface="Times New Roman"/>
                        <a:ea typeface="Times New Roman"/>
                      </a:endParaRPr>
                    </a:p>
                  </a:txBody>
                  <a:tcPr marL="0" marR="0" marT="0" marB="0"/>
                </a:tc>
              </a:tr>
              <a:tr h="829420">
                <a:tc>
                  <a:txBody>
                    <a:bodyPr/>
                    <a:lstStyle/>
                    <a:p>
                      <a:pPr marL="66675">
                        <a:lnSpc>
                          <a:spcPct val="100000"/>
                        </a:lnSpc>
                        <a:spcBef>
                          <a:spcPts val="0"/>
                        </a:spcBef>
                        <a:spcAft>
                          <a:spcPts val="0"/>
                        </a:spcAft>
                      </a:pPr>
                      <a:r>
                        <a:rPr lang="en-US" sz="1600" dirty="0" smtClean="0">
                          <a:effectLst/>
                        </a:rPr>
                        <a:t>The</a:t>
                      </a:r>
                      <a:r>
                        <a:rPr lang="en-US" sz="1600" spc="250" dirty="0" smtClean="0">
                          <a:effectLst/>
                        </a:rPr>
                        <a:t> </a:t>
                      </a:r>
                      <a:r>
                        <a:rPr lang="en-US" sz="1600" dirty="0">
                          <a:effectLst/>
                        </a:rPr>
                        <a:t>r</a:t>
                      </a:r>
                      <a:r>
                        <a:rPr lang="en-US" sz="1600" spc="-5" dirty="0">
                          <a:effectLst/>
                        </a:rPr>
                        <a:t>e</a:t>
                      </a:r>
                      <a:r>
                        <a:rPr lang="en-US" sz="1600" spc="15" dirty="0">
                          <a:effectLst/>
                        </a:rPr>
                        <a:t>l</a:t>
                      </a:r>
                      <a:r>
                        <a:rPr lang="en-US" sz="1600" spc="-5" dirty="0">
                          <a:effectLst/>
                        </a:rPr>
                        <a:t>a</a:t>
                      </a:r>
                      <a:r>
                        <a:rPr lang="en-US" sz="1600" dirty="0">
                          <a:effectLst/>
                        </a:rPr>
                        <a:t>tionship</a:t>
                      </a:r>
                      <a:r>
                        <a:rPr lang="en-US" sz="1600" spc="240" dirty="0">
                          <a:effectLst/>
                        </a:rPr>
                        <a:t> </a:t>
                      </a:r>
                      <a:r>
                        <a:rPr lang="en-US" sz="1600" dirty="0">
                          <a:effectLst/>
                        </a:rPr>
                        <a:t>b</a:t>
                      </a:r>
                      <a:r>
                        <a:rPr lang="en-US" sz="1600" spc="-5" dirty="0">
                          <a:effectLst/>
                        </a:rPr>
                        <a:t>e</a:t>
                      </a:r>
                      <a:r>
                        <a:rPr lang="en-US" sz="1600" dirty="0">
                          <a:effectLst/>
                        </a:rPr>
                        <a:t>tw</a:t>
                      </a:r>
                      <a:r>
                        <a:rPr lang="en-US" sz="1600" spc="-5" dirty="0">
                          <a:effectLst/>
                        </a:rPr>
                        <a:t>e</a:t>
                      </a:r>
                      <a:r>
                        <a:rPr lang="en-US" sz="1600" spc="5" dirty="0">
                          <a:effectLst/>
                        </a:rPr>
                        <a:t>e</a:t>
                      </a:r>
                      <a:r>
                        <a:rPr lang="en-US" sz="1600" dirty="0">
                          <a:effectLst/>
                        </a:rPr>
                        <a:t>n</a:t>
                      </a:r>
                      <a:r>
                        <a:rPr lang="en-US" sz="1600" spc="245" dirty="0">
                          <a:effectLst/>
                        </a:rPr>
                        <a:t> </a:t>
                      </a:r>
                      <a:r>
                        <a:rPr lang="en-US" sz="1600" dirty="0">
                          <a:effectLst/>
                        </a:rPr>
                        <a:t>a</a:t>
                      </a:r>
                      <a:r>
                        <a:rPr lang="en-US" sz="1600" spc="270" dirty="0">
                          <a:effectLst/>
                        </a:rPr>
                        <a:t> </a:t>
                      </a:r>
                      <a:r>
                        <a:rPr lang="en-US" sz="1600" dirty="0">
                          <a:effectLst/>
                        </a:rPr>
                        <a:t>l</a:t>
                      </a:r>
                      <a:r>
                        <a:rPr lang="en-US" sz="1600" spc="-5" dirty="0">
                          <a:effectLst/>
                        </a:rPr>
                        <a:t>ea</a:t>
                      </a:r>
                      <a:r>
                        <a:rPr lang="en-US" sz="1600" spc="10" dirty="0">
                          <a:effectLst/>
                        </a:rPr>
                        <a:t>d</a:t>
                      </a:r>
                      <a:r>
                        <a:rPr lang="en-US" sz="1600" spc="-5" dirty="0">
                          <a:effectLst/>
                        </a:rPr>
                        <a:t>e</a:t>
                      </a:r>
                      <a:r>
                        <a:rPr lang="en-US" sz="1600" dirty="0">
                          <a:effectLst/>
                        </a:rPr>
                        <a:t>r</a:t>
                      </a:r>
                      <a:r>
                        <a:rPr lang="en-US" sz="1600" spc="275" dirty="0">
                          <a:effectLst/>
                        </a:rPr>
                        <a:t> </a:t>
                      </a:r>
                      <a:r>
                        <a:rPr lang="en-US" sz="1600" spc="-5" dirty="0">
                          <a:effectLst/>
                        </a:rPr>
                        <a:t>a</a:t>
                      </a:r>
                      <a:r>
                        <a:rPr lang="en-US" sz="1600" dirty="0">
                          <a:effectLst/>
                        </a:rPr>
                        <a:t>nd</a:t>
                      </a:r>
                      <a:endParaRPr lang="en-IN" sz="1600" dirty="0">
                        <a:effectLst/>
                      </a:endParaRPr>
                    </a:p>
                    <a:p>
                      <a:pPr marL="66675">
                        <a:lnSpc>
                          <a:spcPct val="100000"/>
                        </a:lnSpc>
                        <a:spcBef>
                          <a:spcPts val="0"/>
                        </a:spcBef>
                        <a:spcAft>
                          <a:spcPts val="0"/>
                        </a:spcAft>
                      </a:pPr>
                      <a:r>
                        <a:rPr lang="en-US" sz="1600" dirty="0" smtClean="0">
                          <a:effectLst/>
                        </a:rPr>
                        <a:t>his</a:t>
                      </a:r>
                      <a:r>
                        <a:rPr lang="en-US" sz="1600" spc="-15" dirty="0" smtClean="0">
                          <a:effectLst/>
                        </a:rPr>
                        <a:t> </a:t>
                      </a:r>
                      <a:r>
                        <a:rPr lang="en-US" sz="1600" dirty="0">
                          <a:effectLst/>
                        </a:rPr>
                        <a:t>follow</a:t>
                      </a:r>
                      <a:r>
                        <a:rPr lang="en-US" sz="1600" spc="-5" dirty="0">
                          <a:effectLst/>
                        </a:rPr>
                        <a:t>e</a:t>
                      </a:r>
                      <a:r>
                        <a:rPr lang="en-US" sz="1600" dirty="0">
                          <a:effectLst/>
                        </a:rPr>
                        <a:t>rs</a:t>
                      </a:r>
                      <a:r>
                        <a:rPr lang="en-US" sz="1600" spc="-40" dirty="0">
                          <a:effectLst/>
                        </a:rPr>
                        <a:t> </a:t>
                      </a:r>
                      <a:r>
                        <a:rPr lang="en-US" sz="1600" dirty="0">
                          <a:effectLst/>
                        </a:rPr>
                        <a:t>is</a:t>
                      </a:r>
                      <a:r>
                        <a:rPr lang="en-US" sz="1600" spc="-5" dirty="0">
                          <a:effectLst/>
                        </a:rPr>
                        <a:t> </a:t>
                      </a:r>
                      <a:r>
                        <a:rPr lang="en-US" sz="1600" dirty="0">
                          <a:effectLst/>
                        </a:rPr>
                        <a:t>g</a:t>
                      </a:r>
                      <a:r>
                        <a:rPr lang="en-US" sz="1600" spc="-5" dirty="0">
                          <a:effectLst/>
                        </a:rPr>
                        <a:t>e</a:t>
                      </a:r>
                      <a:r>
                        <a:rPr lang="en-US" sz="1600" dirty="0">
                          <a:effectLst/>
                        </a:rPr>
                        <a:t>n</a:t>
                      </a:r>
                      <a:r>
                        <a:rPr lang="en-US" sz="1600" spc="-5" dirty="0">
                          <a:effectLst/>
                        </a:rPr>
                        <a:t>e</a:t>
                      </a:r>
                      <a:r>
                        <a:rPr lang="en-US" sz="1600" spc="10" dirty="0">
                          <a:effectLst/>
                        </a:rPr>
                        <a:t>r</a:t>
                      </a:r>
                      <a:r>
                        <a:rPr lang="en-US" sz="1600" spc="-5" dirty="0">
                          <a:effectLst/>
                        </a:rPr>
                        <a:t>a</a:t>
                      </a:r>
                      <a:r>
                        <a:rPr lang="en-US" sz="1600" dirty="0">
                          <a:effectLst/>
                        </a:rPr>
                        <a:t>l</a:t>
                      </a:r>
                      <a:r>
                        <a:rPr lang="en-US" sz="1600" spc="15" dirty="0">
                          <a:effectLst/>
                        </a:rPr>
                        <a:t>l</a:t>
                      </a:r>
                      <a:r>
                        <a:rPr lang="en-US" sz="1600" dirty="0">
                          <a:effectLst/>
                        </a:rPr>
                        <a:t>y</a:t>
                      </a:r>
                      <a:r>
                        <a:rPr lang="en-US" sz="1600" spc="-45" dirty="0">
                          <a:effectLst/>
                        </a:rPr>
                        <a:t> </a:t>
                      </a:r>
                      <a:r>
                        <a:rPr lang="en-US" sz="1600" dirty="0">
                          <a:effectLst/>
                        </a:rPr>
                        <a:t>infor</a:t>
                      </a:r>
                      <a:r>
                        <a:rPr lang="en-US" sz="1600" spc="5" dirty="0">
                          <a:effectLst/>
                        </a:rPr>
                        <a:t>m</a:t>
                      </a:r>
                      <a:r>
                        <a:rPr lang="en-US" sz="1600" spc="-5" dirty="0">
                          <a:effectLst/>
                        </a:rPr>
                        <a:t>a</a:t>
                      </a:r>
                      <a:r>
                        <a:rPr lang="en-US" sz="1600" dirty="0">
                          <a:effectLst/>
                        </a:rPr>
                        <a:t>l</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The </a:t>
                      </a:r>
                      <a:r>
                        <a:rPr lang="en-US" sz="1600" spc="120" dirty="0" smtClean="0">
                          <a:effectLst/>
                        </a:rPr>
                        <a:t> </a:t>
                      </a:r>
                      <a:r>
                        <a:rPr lang="en-US" sz="1600" dirty="0">
                          <a:effectLst/>
                        </a:rPr>
                        <a:t>r</a:t>
                      </a:r>
                      <a:r>
                        <a:rPr lang="en-US" sz="1600" spc="-5" dirty="0">
                          <a:effectLst/>
                        </a:rPr>
                        <a:t>e</a:t>
                      </a:r>
                      <a:r>
                        <a:rPr lang="en-US" sz="1600" dirty="0">
                          <a:effectLst/>
                        </a:rPr>
                        <a:t>l</a:t>
                      </a:r>
                      <a:r>
                        <a:rPr lang="en-US" sz="1600" spc="-5" dirty="0">
                          <a:effectLst/>
                        </a:rPr>
                        <a:t>a</a:t>
                      </a:r>
                      <a:r>
                        <a:rPr lang="en-US" sz="1600" dirty="0">
                          <a:effectLst/>
                        </a:rPr>
                        <a:t>tionship </a:t>
                      </a:r>
                      <a:r>
                        <a:rPr lang="en-US" sz="1600" spc="110" dirty="0">
                          <a:effectLst/>
                        </a:rPr>
                        <a:t> </a:t>
                      </a:r>
                      <a:r>
                        <a:rPr lang="en-US" sz="1600" dirty="0">
                          <a:effectLst/>
                        </a:rPr>
                        <a:t>b</a:t>
                      </a:r>
                      <a:r>
                        <a:rPr lang="en-US" sz="1600" spc="-5" dirty="0">
                          <a:effectLst/>
                        </a:rPr>
                        <a:t>e</a:t>
                      </a:r>
                      <a:r>
                        <a:rPr lang="en-US" sz="1600" dirty="0">
                          <a:effectLst/>
                        </a:rPr>
                        <a:t>t</a:t>
                      </a:r>
                      <a:r>
                        <a:rPr lang="en-US" sz="1600" spc="10" dirty="0">
                          <a:effectLst/>
                        </a:rPr>
                        <a:t>w</a:t>
                      </a:r>
                      <a:r>
                        <a:rPr lang="en-US" sz="1600" spc="5" dirty="0">
                          <a:effectLst/>
                        </a:rPr>
                        <a:t>e</a:t>
                      </a:r>
                      <a:r>
                        <a:rPr lang="en-US" sz="1600" spc="-5" dirty="0">
                          <a:effectLst/>
                        </a:rPr>
                        <a:t>e</a:t>
                      </a:r>
                      <a:r>
                        <a:rPr lang="en-US" sz="1600" dirty="0">
                          <a:effectLst/>
                        </a:rPr>
                        <a:t>n </a:t>
                      </a:r>
                      <a:r>
                        <a:rPr lang="en-US" sz="1600" spc="120" dirty="0">
                          <a:effectLst/>
                        </a:rPr>
                        <a:t> </a:t>
                      </a:r>
                      <a:r>
                        <a:rPr lang="en-US" sz="1600" dirty="0">
                          <a:effectLst/>
                        </a:rPr>
                        <a:t>a </a:t>
                      </a:r>
                      <a:r>
                        <a:rPr lang="en-US" sz="1600" spc="140" dirty="0">
                          <a:effectLst/>
                        </a:rPr>
                        <a:t> </a:t>
                      </a:r>
                      <a:r>
                        <a:rPr lang="en-US" sz="1600" spc="5" dirty="0">
                          <a:effectLst/>
                        </a:rPr>
                        <a:t>m</a:t>
                      </a:r>
                      <a:r>
                        <a:rPr lang="en-US" sz="1600" spc="-5" dirty="0">
                          <a:effectLst/>
                        </a:rPr>
                        <a:t>a</a:t>
                      </a:r>
                      <a:r>
                        <a:rPr lang="en-US" sz="1600" dirty="0">
                          <a:effectLst/>
                        </a:rPr>
                        <a:t>n</a:t>
                      </a:r>
                      <a:r>
                        <a:rPr lang="en-US" sz="1600" spc="5" dirty="0">
                          <a:effectLst/>
                        </a:rPr>
                        <a:t>a</a:t>
                      </a:r>
                      <a:r>
                        <a:rPr lang="en-US" sz="1600" dirty="0">
                          <a:effectLst/>
                        </a:rPr>
                        <a:t>g</a:t>
                      </a:r>
                      <a:r>
                        <a:rPr lang="en-US" sz="1600" spc="-5" dirty="0">
                          <a:effectLst/>
                        </a:rPr>
                        <a:t>e</a:t>
                      </a:r>
                      <a:r>
                        <a:rPr lang="en-US" sz="1600" dirty="0">
                          <a:effectLst/>
                        </a:rPr>
                        <a:t>r</a:t>
                      </a:r>
                      <a:endParaRPr lang="en-IN" sz="1600" dirty="0">
                        <a:effectLst/>
                      </a:endParaRPr>
                    </a:p>
                    <a:p>
                      <a:pPr>
                        <a:lnSpc>
                          <a:spcPct val="100000"/>
                        </a:lnSpc>
                        <a:spcBef>
                          <a:spcPts val="0"/>
                        </a:spcBef>
                        <a:spcAft>
                          <a:spcPts val="0"/>
                        </a:spcAft>
                      </a:pPr>
                      <a:r>
                        <a:rPr lang="en-US" sz="1600" dirty="0">
                          <a:effectLst/>
                        </a:rPr>
                        <a:t> </a:t>
                      </a:r>
                      <a:r>
                        <a:rPr lang="en-US" sz="1600" spc="-5" dirty="0" smtClean="0">
                          <a:effectLst/>
                        </a:rPr>
                        <a:t>a</a:t>
                      </a:r>
                      <a:r>
                        <a:rPr lang="en-US" sz="1600" dirty="0" smtClean="0">
                          <a:effectLst/>
                        </a:rPr>
                        <a:t>nd</a:t>
                      </a:r>
                      <a:r>
                        <a:rPr lang="en-US" sz="1600" spc="-10" dirty="0" smtClean="0">
                          <a:effectLst/>
                        </a:rPr>
                        <a:t> </a:t>
                      </a:r>
                      <a:r>
                        <a:rPr lang="en-US" sz="1600" dirty="0">
                          <a:effectLst/>
                        </a:rPr>
                        <a:t>a</a:t>
                      </a:r>
                      <a:r>
                        <a:rPr lang="en-US" sz="1600" spc="-5" dirty="0">
                          <a:effectLst/>
                        </a:rPr>
                        <a:t> </a:t>
                      </a:r>
                      <a:r>
                        <a:rPr lang="en-US" sz="1600" dirty="0">
                          <a:effectLst/>
                        </a:rPr>
                        <a:t>subordin</a:t>
                      </a:r>
                      <a:r>
                        <a:rPr lang="en-US" sz="1600" spc="-5" dirty="0">
                          <a:effectLst/>
                        </a:rPr>
                        <a:t>a</a:t>
                      </a:r>
                      <a:r>
                        <a:rPr lang="en-US" sz="1600" dirty="0">
                          <a:effectLst/>
                        </a:rPr>
                        <a:t>te</a:t>
                      </a:r>
                      <a:r>
                        <a:rPr lang="en-US" sz="1600" spc="-50" dirty="0">
                          <a:effectLst/>
                        </a:rPr>
                        <a:t> </a:t>
                      </a:r>
                      <a:r>
                        <a:rPr lang="en-US" sz="1600" dirty="0">
                          <a:effectLst/>
                        </a:rPr>
                        <a:t>is</a:t>
                      </a:r>
                      <a:r>
                        <a:rPr lang="en-US" sz="1600" spc="-5" dirty="0">
                          <a:effectLst/>
                        </a:rPr>
                        <a:t> </a:t>
                      </a:r>
                      <a:r>
                        <a:rPr lang="en-US" sz="1600" dirty="0">
                          <a:effectLst/>
                        </a:rPr>
                        <a:t>f</a:t>
                      </a:r>
                      <a:r>
                        <a:rPr lang="en-US" sz="1600" spc="10" dirty="0">
                          <a:effectLst/>
                        </a:rPr>
                        <a:t>o</a:t>
                      </a:r>
                      <a:r>
                        <a:rPr lang="en-US" sz="1600" dirty="0">
                          <a:effectLst/>
                        </a:rPr>
                        <a:t>r</a:t>
                      </a:r>
                      <a:r>
                        <a:rPr lang="en-US" sz="1600" spc="5" dirty="0">
                          <a:effectLst/>
                        </a:rPr>
                        <a:t>m</a:t>
                      </a:r>
                      <a:r>
                        <a:rPr lang="en-US" sz="1600" spc="-5" dirty="0">
                          <a:effectLst/>
                        </a:rPr>
                        <a:t>a</a:t>
                      </a:r>
                      <a:r>
                        <a:rPr lang="en-US" sz="1600" dirty="0">
                          <a:effectLst/>
                        </a:rPr>
                        <a:t>l</a:t>
                      </a:r>
                      <a:endParaRPr lang="en-IN" sz="1600" dirty="0">
                        <a:effectLst/>
                        <a:latin typeface="Times New Roman"/>
                        <a:ea typeface="Times New Roman"/>
                      </a:endParaRPr>
                    </a:p>
                  </a:txBody>
                  <a:tcPr marL="0" marR="0" marT="0" marB="0"/>
                </a:tc>
              </a:tr>
              <a:tr h="685800">
                <a:tc>
                  <a:txBody>
                    <a:bodyPr/>
                    <a:lstStyle/>
                    <a:p>
                      <a:pPr marL="66675">
                        <a:lnSpc>
                          <a:spcPct val="100000"/>
                        </a:lnSpc>
                        <a:spcBef>
                          <a:spcPts val="0"/>
                        </a:spcBef>
                        <a:spcAft>
                          <a:spcPts val="0"/>
                        </a:spcAft>
                      </a:pPr>
                      <a:r>
                        <a:rPr lang="en-US" sz="1600" dirty="0" smtClean="0">
                          <a:effectLst/>
                        </a:rPr>
                        <a:t>A</a:t>
                      </a:r>
                      <a:r>
                        <a:rPr lang="en-US" sz="1600" spc="-10" dirty="0" smtClean="0">
                          <a:effectLst/>
                        </a:rPr>
                        <a:t> </a:t>
                      </a:r>
                      <a:r>
                        <a:rPr lang="en-US" sz="1600" dirty="0">
                          <a:effectLst/>
                        </a:rPr>
                        <a:t>l</a:t>
                      </a:r>
                      <a:r>
                        <a:rPr lang="en-US" sz="1600" spc="-5" dirty="0">
                          <a:effectLst/>
                        </a:rPr>
                        <a:t>ea</a:t>
                      </a:r>
                      <a:r>
                        <a:rPr lang="en-US" sz="1600" dirty="0">
                          <a:effectLst/>
                        </a:rPr>
                        <a:t>d</a:t>
                      </a:r>
                      <a:r>
                        <a:rPr lang="en-US" sz="1600" spc="-5" dirty="0">
                          <a:effectLst/>
                        </a:rPr>
                        <a:t>e</a:t>
                      </a:r>
                      <a:r>
                        <a:rPr lang="en-US" sz="1600" dirty="0">
                          <a:effectLst/>
                        </a:rPr>
                        <a:t>r</a:t>
                      </a:r>
                      <a:r>
                        <a:rPr lang="en-US" sz="1600" spc="-15" dirty="0">
                          <a:effectLst/>
                        </a:rPr>
                        <a:t> </a:t>
                      </a:r>
                      <a:r>
                        <a:rPr lang="en-US" sz="1600" spc="15" dirty="0">
                          <a:effectLst/>
                        </a:rPr>
                        <a:t>m</a:t>
                      </a:r>
                      <a:r>
                        <a:rPr lang="en-US" sz="1600" spc="20" dirty="0">
                          <a:effectLst/>
                        </a:rPr>
                        <a:t>a</a:t>
                      </a:r>
                      <a:r>
                        <a:rPr lang="en-US" sz="1600" dirty="0">
                          <a:effectLst/>
                        </a:rPr>
                        <a:t>y</a:t>
                      </a:r>
                      <a:r>
                        <a:rPr lang="en-US" sz="1600" spc="-40" dirty="0">
                          <a:effectLst/>
                        </a:rPr>
                        <a:t> </a:t>
                      </a:r>
                      <a:r>
                        <a:rPr lang="en-US" sz="1600" dirty="0">
                          <a:effectLst/>
                        </a:rPr>
                        <a:t>strive</a:t>
                      </a:r>
                      <a:r>
                        <a:rPr lang="en-US" sz="1600" spc="-25" dirty="0">
                          <a:effectLst/>
                        </a:rPr>
                        <a:t> </a:t>
                      </a:r>
                      <a:r>
                        <a:rPr lang="en-US" sz="1600" dirty="0">
                          <a:effectLst/>
                        </a:rPr>
                        <a:t>for</a:t>
                      </a:r>
                      <a:r>
                        <a:rPr lang="en-US" sz="1600" spc="-15" dirty="0">
                          <a:effectLst/>
                        </a:rPr>
                        <a:t> </a:t>
                      </a:r>
                      <a:r>
                        <a:rPr lang="en-US" sz="1600" spc="10" dirty="0">
                          <a:effectLst/>
                        </a:rPr>
                        <a:t>p</a:t>
                      </a:r>
                      <a:r>
                        <a:rPr lang="en-US" sz="1600" spc="-5" dirty="0">
                          <a:effectLst/>
                        </a:rPr>
                        <a:t>e</a:t>
                      </a:r>
                      <a:r>
                        <a:rPr lang="en-US" sz="1600" dirty="0">
                          <a:effectLst/>
                        </a:rPr>
                        <a:t>rson</a:t>
                      </a:r>
                      <a:r>
                        <a:rPr lang="en-US" sz="1600" spc="-5" dirty="0">
                          <a:effectLst/>
                        </a:rPr>
                        <a:t>a</a:t>
                      </a:r>
                      <a:r>
                        <a:rPr lang="en-US" sz="1600" dirty="0">
                          <a:effectLst/>
                        </a:rPr>
                        <a:t>l</a:t>
                      </a:r>
                      <a:r>
                        <a:rPr lang="en-US" sz="1600" spc="-5" dirty="0">
                          <a:effectLst/>
                        </a:rPr>
                        <a:t> </a:t>
                      </a:r>
                      <a:r>
                        <a:rPr lang="en-US" sz="1600" spc="-10" dirty="0">
                          <a:effectLst/>
                        </a:rPr>
                        <a:t>g</a:t>
                      </a:r>
                      <a:r>
                        <a:rPr lang="en-US" sz="1600" dirty="0">
                          <a:effectLst/>
                        </a:rPr>
                        <a:t>o</a:t>
                      </a:r>
                      <a:r>
                        <a:rPr lang="en-US" sz="1600" spc="-5" dirty="0">
                          <a:effectLst/>
                        </a:rPr>
                        <a:t>a</a:t>
                      </a:r>
                      <a:r>
                        <a:rPr lang="en-US" sz="1600" dirty="0">
                          <a:effectLst/>
                        </a:rPr>
                        <a:t>ls</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A</a:t>
                      </a:r>
                      <a:r>
                        <a:rPr lang="en-US" sz="1600" spc="255" dirty="0" smtClean="0">
                          <a:effectLst/>
                        </a:rPr>
                        <a:t> </a:t>
                      </a:r>
                      <a:r>
                        <a:rPr lang="en-US" sz="1600" spc="5" dirty="0">
                          <a:effectLst/>
                        </a:rPr>
                        <a:t>m</a:t>
                      </a:r>
                      <a:r>
                        <a:rPr lang="en-US" sz="1600" spc="-5" dirty="0">
                          <a:effectLst/>
                        </a:rPr>
                        <a:t>a</a:t>
                      </a:r>
                      <a:r>
                        <a:rPr lang="en-US" sz="1600" dirty="0">
                          <a:effectLst/>
                        </a:rPr>
                        <a:t>n</a:t>
                      </a:r>
                      <a:r>
                        <a:rPr lang="en-US" sz="1600" spc="-5" dirty="0">
                          <a:effectLst/>
                        </a:rPr>
                        <a:t>a</a:t>
                      </a:r>
                      <a:r>
                        <a:rPr lang="en-US" sz="1600" dirty="0">
                          <a:effectLst/>
                        </a:rPr>
                        <a:t>g</a:t>
                      </a:r>
                      <a:r>
                        <a:rPr lang="en-US" sz="1600" spc="-5" dirty="0">
                          <a:effectLst/>
                        </a:rPr>
                        <a:t>e</a:t>
                      </a:r>
                      <a:r>
                        <a:rPr lang="en-US" sz="1600" dirty="0">
                          <a:effectLst/>
                        </a:rPr>
                        <a:t>r</a:t>
                      </a:r>
                      <a:r>
                        <a:rPr lang="en-US" sz="1600" spc="225" dirty="0">
                          <a:effectLst/>
                        </a:rPr>
                        <a:t> </a:t>
                      </a:r>
                      <a:r>
                        <a:rPr lang="en-US" sz="1600" dirty="0">
                          <a:effectLst/>
                        </a:rPr>
                        <a:t>h</a:t>
                      </a:r>
                      <a:r>
                        <a:rPr lang="en-US" sz="1600" spc="-5" dirty="0">
                          <a:effectLst/>
                        </a:rPr>
                        <a:t>a</a:t>
                      </a:r>
                      <a:r>
                        <a:rPr lang="en-US" sz="1600" dirty="0">
                          <a:effectLst/>
                        </a:rPr>
                        <a:t>s</a:t>
                      </a:r>
                      <a:r>
                        <a:rPr lang="en-US" sz="1600" spc="250" dirty="0">
                          <a:effectLst/>
                        </a:rPr>
                        <a:t> </a:t>
                      </a:r>
                      <a:r>
                        <a:rPr lang="en-US" sz="1600" dirty="0">
                          <a:effectLst/>
                        </a:rPr>
                        <a:t>to</a:t>
                      </a:r>
                      <a:r>
                        <a:rPr lang="en-US" sz="1600" spc="260" dirty="0">
                          <a:effectLst/>
                        </a:rPr>
                        <a:t> </a:t>
                      </a:r>
                      <a:r>
                        <a:rPr lang="en-US" sz="1600" dirty="0">
                          <a:effectLst/>
                        </a:rPr>
                        <a:t>strive</a:t>
                      </a:r>
                      <a:r>
                        <a:rPr lang="en-US" sz="1600" spc="240" dirty="0">
                          <a:effectLst/>
                        </a:rPr>
                        <a:t> </a:t>
                      </a:r>
                      <a:r>
                        <a:rPr lang="en-US" sz="1600" dirty="0">
                          <a:effectLst/>
                        </a:rPr>
                        <a:t>to</a:t>
                      </a:r>
                      <a:r>
                        <a:rPr lang="en-US" sz="1600" spc="260" dirty="0">
                          <a:effectLst/>
                        </a:rPr>
                        <a:t> </a:t>
                      </a:r>
                      <a:r>
                        <a:rPr lang="en-US" sz="1600" spc="-5" dirty="0">
                          <a:effectLst/>
                        </a:rPr>
                        <a:t>a</a:t>
                      </a:r>
                      <a:r>
                        <a:rPr lang="en-US" sz="1600" dirty="0">
                          <a:effectLst/>
                        </a:rPr>
                        <a:t>tt</a:t>
                      </a:r>
                      <a:r>
                        <a:rPr lang="en-US" sz="1600" spc="-5" dirty="0">
                          <a:effectLst/>
                        </a:rPr>
                        <a:t>a</a:t>
                      </a:r>
                      <a:r>
                        <a:rPr lang="en-US" sz="1600" dirty="0">
                          <a:effectLst/>
                        </a:rPr>
                        <a:t>in</a:t>
                      </a:r>
                      <a:r>
                        <a:rPr lang="en-US" sz="1600" spc="260" dirty="0">
                          <a:effectLst/>
                        </a:rPr>
                        <a:t> </a:t>
                      </a:r>
                      <a:r>
                        <a:rPr lang="en-US" sz="1600" dirty="0">
                          <a:effectLst/>
                        </a:rPr>
                        <a:t>t</a:t>
                      </a:r>
                      <a:r>
                        <a:rPr lang="en-US" sz="1600" spc="-10" dirty="0">
                          <a:effectLst/>
                        </a:rPr>
                        <a:t>h</a:t>
                      </a:r>
                      <a:r>
                        <a:rPr lang="en-US" sz="1600" dirty="0">
                          <a:effectLst/>
                        </a:rPr>
                        <a:t>e</a:t>
                      </a:r>
                      <a:endParaRPr lang="en-IN" sz="1600" dirty="0">
                        <a:effectLst/>
                      </a:endParaRPr>
                    </a:p>
                    <a:p>
                      <a:pPr>
                        <a:lnSpc>
                          <a:spcPct val="100000"/>
                        </a:lnSpc>
                        <a:spcBef>
                          <a:spcPts val="0"/>
                        </a:spcBef>
                        <a:spcAft>
                          <a:spcPts val="0"/>
                        </a:spcAft>
                      </a:pPr>
                      <a:r>
                        <a:rPr lang="en-US" sz="1600" dirty="0">
                          <a:effectLst/>
                        </a:rPr>
                        <a:t> </a:t>
                      </a:r>
                      <a:r>
                        <a:rPr lang="en-US" sz="1600" dirty="0" smtClean="0">
                          <a:effectLst/>
                        </a:rPr>
                        <a:t>org</a:t>
                      </a:r>
                      <a:r>
                        <a:rPr lang="en-US" sz="1600" spc="-5" dirty="0" smtClean="0">
                          <a:effectLst/>
                        </a:rPr>
                        <a:t>a</a:t>
                      </a:r>
                      <a:r>
                        <a:rPr lang="en-US" sz="1600" dirty="0" smtClean="0">
                          <a:effectLst/>
                        </a:rPr>
                        <a:t>ni</a:t>
                      </a:r>
                      <a:r>
                        <a:rPr lang="en-US" sz="1600" spc="5" dirty="0" smtClean="0">
                          <a:effectLst/>
                        </a:rPr>
                        <a:t>z</a:t>
                      </a:r>
                      <a:r>
                        <a:rPr lang="en-US" sz="1600" spc="-5" dirty="0" smtClean="0">
                          <a:effectLst/>
                        </a:rPr>
                        <a:t>a</a:t>
                      </a:r>
                      <a:r>
                        <a:rPr lang="en-US" sz="1600" dirty="0" smtClean="0">
                          <a:effectLst/>
                        </a:rPr>
                        <a:t>tion</a:t>
                      </a:r>
                      <a:r>
                        <a:rPr lang="en-US" sz="1600" spc="-5" dirty="0" smtClean="0">
                          <a:effectLst/>
                        </a:rPr>
                        <a:t>a</a:t>
                      </a:r>
                      <a:r>
                        <a:rPr lang="en-US" sz="1600" dirty="0" smtClean="0">
                          <a:effectLst/>
                        </a:rPr>
                        <a:t>l</a:t>
                      </a:r>
                      <a:r>
                        <a:rPr lang="en-US" sz="1600" spc="-50" dirty="0" smtClean="0">
                          <a:effectLst/>
                        </a:rPr>
                        <a:t> </a:t>
                      </a:r>
                      <a:r>
                        <a:rPr lang="en-US" sz="1600" spc="-10" dirty="0">
                          <a:effectLst/>
                        </a:rPr>
                        <a:t>g</a:t>
                      </a:r>
                      <a:r>
                        <a:rPr lang="en-US" sz="1600" dirty="0">
                          <a:effectLst/>
                        </a:rPr>
                        <a:t>o</a:t>
                      </a:r>
                      <a:r>
                        <a:rPr lang="en-US" sz="1600" spc="-5" dirty="0">
                          <a:effectLst/>
                        </a:rPr>
                        <a:t>a</a:t>
                      </a:r>
                      <a:r>
                        <a:rPr lang="en-US" sz="1600" dirty="0">
                          <a:effectLst/>
                        </a:rPr>
                        <a:t>ls</a:t>
                      </a:r>
                      <a:endParaRPr lang="en-IN" sz="1600" dirty="0">
                        <a:effectLst/>
                        <a:latin typeface="Times New Roman"/>
                        <a:ea typeface="Times New Roman"/>
                      </a:endParaRPr>
                    </a:p>
                  </a:txBody>
                  <a:tcPr marL="0" marR="0" marT="0" marB="0"/>
                </a:tc>
              </a:tr>
              <a:tr h="685800">
                <a:tc>
                  <a:txBody>
                    <a:bodyPr/>
                    <a:lstStyle/>
                    <a:p>
                      <a:pPr marL="66675">
                        <a:lnSpc>
                          <a:spcPct val="100000"/>
                        </a:lnSpc>
                        <a:spcBef>
                          <a:spcPts val="0"/>
                        </a:spcBef>
                        <a:spcAft>
                          <a:spcPts val="0"/>
                        </a:spcAft>
                      </a:pPr>
                      <a:r>
                        <a:rPr lang="en-US" sz="1600" spc="-10" dirty="0" smtClean="0">
                          <a:effectLst/>
                        </a:rPr>
                        <a:t>L</a:t>
                      </a:r>
                      <a:r>
                        <a:rPr lang="en-US" sz="1600" spc="5" dirty="0" smtClean="0">
                          <a:effectLst/>
                        </a:rPr>
                        <a:t>e</a:t>
                      </a:r>
                      <a:r>
                        <a:rPr lang="en-US" sz="1600" spc="-5" dirty="0" smtClean="0">
                          <a:effectLst/>
                        </a:rPr>
                        <a:t>a</a:t>
                      </a:r>
                      <a:r>
                        <a:rPr lang="en-US" sz="1600" dirty="0" smtClean="0">
                          <a:effectLst/>
                        </a:rPr>
                        <a:t>d</a:t>
                      </a:r>
                      <a:r>
                        <a:rPr lang="en-US" sz="1600" spc="5" dirty="0" smtClean="0">
                          <a:effectLst/>
                        </a:rPr>
                        <a:t>e</a:t>
                      </a:r>
                      <a:r>
                        <a:rPr lang="en-US" sz="1600" dirty="0" smtClean="0">
                          <a:effectLst/>
                        </a:rPr>
                        <a:t>rship </a:t>
                      </a:r>
                      <a:r>
                        <a:rPr lang="en-US" sz="1600" spc="50" dirty="0" smtClean="0">
                          <a:effectLst/>
                        </a:rPr>
                        <a:t> </a:t>
                      </a:r>
                      <a:r>
                        <a:rPr lang="en-US" sz="1600" dirty="0">
                          <a:effectLst/>
                        </a:rPr>
                        <a:t>is </a:t>
                      </a:r>
                      <a:r>
                        <a:rPr lang="en-US" sz="1600" spc="90" dirty="0">
                          <a:effectLst/>
                        </a:rPr>
                        <a:t> </a:t>
                      </a:r>
                      <a:r>
                        <a:rPr lang="en-US" sz="1600" dirty="0">
                          <a:effectLst/>
                        </a:rPr>
                        <a:t>the </a:t>
                      </a:r>
                      <a:r>
                        <a:rPr lang="en-US" sz="1600" spc="80" dirty="0">
                          <a:effectLst/>
                        </a:rPr>
                        <a:t> </a:t>
                      </a:r>
                      <a:r>
                        <a:rPr lang="en-US" sz="1600" spc="10" dirty="0">
                          <a:effectLst/>
                        </a:rPr>
                        <a:t>p</a:t>
                      </a:r>
                      <a:r>
                        <a:rPr lang="en-US" sz="1600" spc="-5" dirty="0">
                          <a:effectLst/>
                        </a:rPr>
                        <a:t>a</a:t>
                      </a:r>
                      <a:r>
                        <a:rPr lang="en-US" sz="1600" dirty="0">
                          <a:effectLst/>
                        </a:rPr>
                        <a:t>rt </a:t>
                      </a:r>
                      <a:r>
                        <a:rPr lang="en-US" sz="1600" spc="100" dirty="0">
                          <a:effectLst/>
                        </a:rPr>
                        <a:t> </a:t>
                      </a:r>
                      <a:r>
                        <a:rPr lang="en-US" sz="1600" dirty="0">
                          <a:effectLst/>
                        </a:rPr>
                        <a:t>of </a:t>
                      </a:r>
                      <a:r>
                        <a:rPr lang="en-US" sz="1600" spc="85" dirty="0">
                          <a:effectLst/>
                        </a:rPr>
                        <a:t> </a:t>
                      </a:r>
                      <a:r>
                        <a:rPr lang="en-US" sz="1600" spc="5" dirty="0">
                          <a:effectLst/>
                        </a:rPr>
                        <a:t>m</a:t>
                      </a:r>
                      <a:r>
                        <a:rPr lang="en-US" sz="1600" spc="-5" dirty="0">
                          <a:effectLst/>
                        </a:rPr>
                        <a:t>a</a:t>
                      </a:r>
                      <a:r>
                        <a:rPr lang="en-US" sz="1600" dirty="0">
                          <a:effectLst/>
                        </a:rPr>
                        <a:t>n</a:t>
                      </a:r>
                      <a:r>
                        <a:rPr lang="en-US" sz="1600" spc="5" dirty="0">
                          <a:effectLst/>
                        </a:rPr>
                        <a:t>a</a:t>
                      </a:r>
                      <a:r>
                        <a:rPr lang="en-US" sz="1600" dirty="0">
                          <a:effectLst/>
                        </a:rPr>
                        <a:t>g</a:t>
                      </a:r>
                      <a:r>
                        <a:rPr lang="en-US" sz="1600" spc="-5" dirty="0">
                          <a:effectLst/>
                        </a:rPr>
                        <a:t>e</a:t>
                      </a:r>
                      <a:r>
                        <a:rPr lang="en-US" sz="1600" spc="5" dirty="0">
                          <a:effectLst/>
                        </a:rPr>
                        <a:t>m</a:t>
                      </a:r>
                      <a:r>
                        <a:rPr lang="en-US" sz="1600" spc="-5" dirty="0">
                          <a:effectLst/>
                        </a:rPr>
                        <a:t>e</a:t>
                      </a:r>
                      <a:r>
                        <a:rPr lang="en-US" sz="1600" dirty="0">
                          <a:effectLst/>
                        </a:rPr>
                        <a:t>nt. </a:t>
                      </a:r>
                      <a:endParaRPr lang="en-US" sz="1600" dirty="0" smtClean="0">
                        <a:effectLst/>
                      </a:endParaRPr>
                    </a:p>
                    <a:p>
                      <a:pPr marL="66675">
                        <a:lnSpc>
                          <a:spcPct val="100000"/>
                        </a:lnSpc>
                        <a:spcBef>
                          <a:spcPts val="0"/>
                        </a:spcBef>
                        <a:spcAft>
                          <a:spcPts val="0"/>
                        </a:spcAft>
                      </a:pPr>
                      <a:r>
                        <a:rPr lang="en-US" sz="1600" dirty="0" smtClean="0">
                          <a:effectLst/>
                        </a:rPr>
                        <a:t>A </a:t>
                      </a:r>
                      <a:r>
                        <a:rPr lang="en-US" sz="1600" dirty="0">
                          <a:effectLst/>
                        </a:rPr>
                        <a:t> </a:t>
                      </a:r>
                      <a:r>
                        <a:rPr lang="en-US" sz="1600" dirty="0" smtClean="0">
                          <a:effectLst/>
                        </a:rPr>
                        <a:t>p</a:t>
                      </a:r>
                      <a:r>
                        <a:rPr lang="en-US" sz="1600" spc="-5" dirty="0" smtClean="0">
                          <a:effectLst/>
                        </a:rPr>
                        <a:t>e</a:t>
                      </a:r>
                      <a:r>
                        <a:rPr lang="en-US" sz="1600" dirty="0" smtClean="0">
                          <a:effectLst/>
                        </a:rPr>
                        <a:t>rson </a:t>
                      </a:r>
                      <a:r>
                        <a:rPr lang="en-US" sz="1600" spc="175" dirty="0" smtClean="0">
                          <a:effectLst/>
                        </a:rPr>
                        <a:t> </a:t>
                      </a:r>
                      <a:r>
                        <a:rPr lang="en-US" sz="1600" dirty="0">
                          <a:effectLst/>
                        </a:rPr>
                        <a:t>with </a:t>
                      </a:r>
                      <a:r>
                        <a:rPr lang="en-US" sz="1600" spc="185" dirty="0">
                          <a:effectLst/>
                        </a:rPr>
                        <a:t> </a:t>
                      </a:r>
                      <a:r>
                        <a:rPr lang="en-US" sz="1600" dirty="0">
                          <a:effectLst/>
                        </a:rPr>
                        <a:t>l</a:t>
                      </a:r>
                      <a:r>
                        <a:rPr lang="en-US" sz="1600" spc="5" dirty="0">
                          <a:effectLst/>
                        </a:rPr>
                        <a:t>e</a:t>
                      </a:r>
                      <a:r>
                        <a:rPr lang="en-US" sz="1600" spc="-5" dirty="0">
                          <a:effectLst/>
                        </a:rPr>
                        <a:t>a</a:t>
                      </a:r>
                      <a:r>
                        <a:rPr lang="en-US" sz="1600" dirty="0">
                          <a:effectLst/>
                        </a:rPr>
                        <a:t>d</a:t>
                      </a:r>
                      <a:r>
                        <a:rPr lang="en-US" sz="1600" spc="-5" dirty="0">
                          <a:effectLst/>
                        </a:rPr>
                        <a:t>e</a:t>
                      </a:r>
                      <a:r>
                        <a:rPr lang="en-US" sz="1600" dirty="0">
                          <a:effectLst/>
                        </a:rPr>
                        <a:t>rship </a:t>
                      </a:r>
                      <a:r>
                        <a:rPr lang="en-US" sz="1600" spc="180" dirty="0">
                          <a:effectLst/>
                        </a:rPr>
                        <a:t> </a:t>
                      </a:r>
                      <a:r>
                        <a:rPr lang="en-US" sz="1600" dirty="0">
                          <a:effectLst/>
                        </a:rPr>
                        <a:t>qu</a:t>
                      </a:r>
                      <a:r>
                        <a:rPr lang="en-US" sz="1600" spc="-5" dirty="0">
                          <a:effectLst/>
                        </a:rPr>
                        <a:t>a</a:t>
                      </a:r>
                      <a:r>
                        <a:rPr lang="en-US" sz="1600" dirty="0">
                          <a:effectLst/>
                        </a:rPr>
                        <a:t>liti</a:t>
                      </a:r>
                      <a:r>
                        <a:rPr lang="en-US" sz="1600" spc="-5" dirty="0">
                          <a:effectLst/>
                        </a:rPr>
                        <a:t>e</a:t>
                      </a:r>
                      <a:r>
                        <a:rPr lang="en-US" sz="1600" dirty="0">
                          <a:effectLst/>
                        </a:rPr>
                        <a:t>s </a:t>
                      </a:r>
                      <a:r>
                        <a:rPr lang="en-US" sz="1600" spc="185" dirty="0">
                          <a:effectLst/>
                        </a:rPr>
                        <a:t> </a:t>
                      </a:r>
                      <a:r>
                        <a:rPr lang="en-US" sz="1600" spc="5" dirty="0">
                          <a:effectLst/>
                        </a:rPr>
                        <a:t>m</a:t>
                      </a:r>
                      <a:r>
                        <a:rPr lang="en-US" sz="1600" spc="20" dirty="0">
                          <a:effectLst/>
                        </a:rPr>
                        <a:t>a</a:t>
                      </a:r>
                      <a:r>
                        <a:rPr lang="en-US" sz="1600" dirty="0">
                          <a:effectLst/>
                        </a:rPr>
                        <a:t>y </a:t>
                      </a:r>
                      <a:r>
                        <a:rPr lang="en-US" sz="1600" spc="165" dirty="0">
                          <a:effectLst/>
                        </a:rPr>
                        <a:t> </a:t>
                      </a:r>
                      <a:r>
                        <a:rPr lang="en-US" sz="1600" dirty="0">
                          <a:effectLst/>
                        </a:rPr>
                        <a:t>not </a:t>
                      </a:r>
                      <a:r>
                        <a:rPr lang="en-US" sz="1600" spc="-5" dirty="0">
                          <a:effectLst/>
                        </a:rPr>
                        <a:t>a</a:t>
                      </a:r>
                      <a:r>
                        <a:rPr lang="en-US" sz="1600" dirty="0">
                          <a:effectLst/>
                        </a:rPr>
                        <a:t>lw</a:t>
                      </a:r>
                      <a:r>
                        <a:rPr lang="en-US" sz="1600" spc="20" dirty="0">
                          <a:effectLst/>
                        </a:rPr>
                        <a:t>a</a:t>
                      </a:r>
                      <a:r>
                        <a:rPr lang="en-US" sz="1600" spc="-25" dirty="0">
                          <a:effectLst/>
                        </a:rPr>
                        <a:t>y</a:t>
                      </a:r>
                      <a:r>
                        <a:rPr lang="en-US" sz="1600" dirty="0">
                          <a:effectLst/>
                        </a:rPr>
                        <a:t>s</a:t>
                      </a:r>
                      <a:r>
                        <a:rPr lang="en-US" sz="1600" spc="-25" dirty="0">
                          <a:effectLst/>
                        </a:rPr>
                        <a:t> </a:t>
                      </a:r>
                      <a:r>
                        <a:rPr lang="en-US" sz="1600" dirty="0">
                          <a:effectLst/>
                        </a:rPr>
                        <a:t>be</a:t>
                      </a:r>
                      <a:r>
                        <a:rPr lang="en-US" sz="1600" spc="-15" dirty="0">
                          <a:effectLst/>
                        </a:rPr>
                        <a:t> </a:t>
                      </a:r>
                      <a:r>
                        <a:rPr lang="en-US" sz="1600" dirty="0">
                          <a:effectLst/>
                        </a:rPr>
                        <a:t>a</a:t>
                      </a:r>
                      <a:r>
                        <a:rPr lang="en-US" sz="1600" spc="-5" dirty="0">
                          <a:effectLst/>
                        </a:rPr>
                        <a:t> </a:t>
                      </a:r>
                      <a:r>
                        <a:rPr lang="en-US" sz="1600" spc="15" dirty="0">
                          <a:effectLst/>
                        </a:rPr>
                        <a:t>m</a:t>
                      </a:r>
                      <a:r>
                        <a:rPr lang="en-US" sz="1600" spc="-5" dirty="0">
                          <a:effectLst/>
                        </a:rPr>
                        <a:t>a</a:t>
                      </a:r>
                      <a:r>
                        <a:rPr lang="en-US" sz="1600" dirty="0">
                          <a:effectLst/>
                        </a:rPr>
                        <a:t>n</a:t>
                      </a:r>
                      <a:r>
                        <a:rPr lang="en-US" sz="1600" spc="5" dirty="0">
                          <a:effectLst/>
                        </a:rPr>
                        <a:t>a</a:t>
                      </a:r>
                      <a:r>
                        <a:rPr lang="en-US" sz="1600" spc="-10" dirty="0">
                          <a:effectLst/>
                        </a:rPr>
                        <a:t>g</a:t>
                      </a:r>
                      <a:r>
                        <a:rPr lang="en-US" sz="1600" spc="5" dirty="0">
                          <a:effectLst/>
                        </a:rPr>
                        <a:t>e</a:t>
                      </a:r>
                      <a:r>
                        <a:rPr lang="en-US" sz="1600" dirty="0">
                          <a:effectLst/>
                        </a:rPr>
                        <a:t>r</a:t>
                      </a:r>
                      <a:r>
                        <a:rPr lang="en-US" sz="1600" spc="-30" dirty="0">
                          <a:effectLst/>
                        </a:rPr>
                        <a:t> </a:t>
                      </a:r>
                      <a:r>
                        <a:rPr lang="en-US" sz="1600" dirty="0">
                          <a:effectLst/>
                        </a:rPr>
                        <a:t>of</a:t>
                      </a:r>
                      <a:r>
                        <a:rPr lang="en-US" sz="1600" spc="-10" dirty="0">
                          <a:effectLst/>
                        </a:rPr>
                        <a:t> </a:t>
                      </a:r>
                      <a:r>
                        <a:rPr lang="en-US" sz="1600" spc="5" dirty="0">
                          <a:effectLst/>
                        </a:rPr>
                        <a:t>a</a:t>
                      </a:r>
                      <a:r>
                        <a:rPr lang="en-US" sz="1600" dirty="0">
                          <a:effectLst/>
                        </a:rPr>
                        <a:t>n</a:t>
                      </a:r>
                      <a:r>
                        <a:rPr lang="en-US" sz="1600" spc="-5" dirty="0">
                          <a:effectLst/>
                        </a:rPr>
                        <a:t> e</a:t>
                      </a:r>
                      <a:r>
                        <a:rPr lang="en-US" sz="1600" dirty="0">
                          <a:effectLst/>
                        </a:rPr>
                        <a:t>nt</a:t>
                      </a:r>
                      <a:r>
                        <a:rPr lang="en-US" sz="1600" spc="-5" dirty="0">
                          <a:effectLst/>
                        </a:rPr>
                        <a:t>e</a:t>
                      </a:r>
                      <a:r>
                        <a:rPr lang="en-US" sz="1600" dirty="0">
                          <a:effectLst/>
                        </a:rPr>
                        <a:t>rprise</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M</a:t>
                      </a:r>
                      <a:r>
                        <a:rPr lang="en-US" sz="1600" spc="-5" dirty="0" smtClean="0">
                          <a:effectLst/>
                        </a:rPr>
                        <a:t>a</a:t>
                      </a:r>
                      <a:r>
                        <a:rPr lang="en-US" sz="1600" dirty="0" smtClean="0">
                          <a:effectLst/>
                        </a:rPr>
                        <a:t>n</a:t>
                      </a:r>
                      <a:r>
                        <a:rPr lang="en-US" sz="1600" spc="5" dirty="0" smtClean="0">
                          <a:effectLst/>
                        </a:rPr>
                        <a:t>a</a:t>
                      </a:r>
                      <a:r>
                        <a:rPr lang="en-US" sz="1600" spc="-10" dirty="0" smtClean="0">
                          <a:effectLst/>
                        </a:rPr>
                        <a:t>g</a:t>
                      </a:r>
                      <a:r>
                        <a:rPr lang="en-US" sz="1600" spc="-5" dirty="0" smtClean="0">
                          <a:effectLst/>
                        </a:rPr>
                        <a:t>e</a:t>
                      </a:r>
                      <a:r>
                        <a:rPr lang="en-US" sz="1600" spc="5" dirty="0" smtClean="0">
                          <a:effectLst/>
                        </a:rPr>
                        <a:t>m</a:t>
                      </a:r>
                      <a:r>
                        <a:rPr lang="en-US" sz="1600" spc="-5" dirty="0" smtClean="0">
                          <a:effectLst/>
                        </a:rPr>
                        <a:t>e</a:t>
                      </a:r>
                      <a:r>
                        <a:rPr lang="en-US" sz="1600" dirty="0" smtClean="0">
                          <a:effectLst/>
                        </a:rPr>
                        <a:t>nt</a:t>
                      </a:r>
                      <a:r>
                        <a:rPr lang="en-US" sz="1600" spc="210" dirty="0" smtClean="0">
                          <a:effectLst/>
                        </a:rPr>
                        <a:t> </a:t>
                      </a:r>
                      <a:r>
                        <a:rPr lang="en-US" sz="1600" dirty="0">
                          <a:effectLst/>
                        </a:rPr>
                        <a:t>is</a:t>
                      </a:r>
                      <a:r>
                        <a:rPr lang="en-US" sz="1600" spc="245" dirty="0">
                          <a:effectLst/>
                        </a:rPr>
                        <a:t> </a:t>
                      </a:r>
                      <a:r>
                        <a:rPr lang="en-US" sz="1600" dirty="0">
                          <a:effectLst/>
                        </a:rPr>
                        <a:t>not</a:t>
                      </a:r>
                      <a:r>
                        <a:rPr lang="en-US" sz="1600" spc="240" dirty="0">
                          <a:effectLst/>
                        </a:rPr>
                        <a:t> </a:t>
                      </a:r>
                      <a:r>
                        <a:rPr lang="en-US" sz="1600" dirty="0">
                          <a:effectLst/>
                        </a:rPr>
                        <a:t>a</a:t>
                      </a:r>
                      <a:r>
                        <a:rPr lang="en-US" sz="1600" spc="245" dirty="0">
                          <a:effectLst/>
                        </a:rPr>
                        <a:t> </a:t>
                      </a:r>
                      <a:r>
                        <a:rPr lang="en-US" sz="1600" spc="10" dirty="0">
                          <a:effectLst/>
                        </a:rPr>
                        <a:t>p</a:t>
                      </a:r>
                      <a:r>
                        <a:rPr lang="en-US" sz="1600" spc="-5" dirty="0">
                          <a:effectLst/>
                        </a:rPr>
                        <a:t>a</a:t>
                      </a:r>
                      <a:r>
                        <a:rPr lang="en-US" sz="1600" dirty="0">
                          <a:effectLst/>
                        </a:rPr>
                        <a:t>rt</a:t>
                      </a:r>
                      <a:r>
                        <a:rPr lang="en-US" sz="1600" spc="245" dirty="0">
                          <a:effectLst/>
                        </a:rPr>
                        <a:t> </a:t>
                      </a:r>
                      <a:r>
                        <a:rPr lang="en-US" sz="1600" dirty="0">
                          <a:effectLst/>
                        </a:rPr>
                        <a:t>of</a:t>
                      </a:r>
                      <a:r>
                        <a:rPr lang="en-US" sz="1600" spc="240" dirty="0">
                          <a:effectLst/>
                        </a:rPr>
                        <a:t> </a:t>
                      </a:r>
                      <a:r>
                        <a:rPr lang="en-US" sz="1600" dirty="0">
                          <a:effectLst/>
                        </a:rPr>
                        <a:t>l</a:t>
                      </a:r>
                      <a:r>
                        <a:rPr lang="en-US" sz="1600" spc="-5" dirty="0">
                          <a:effectLst/>
                        </a:rPr>
                        <a:t>ea</a:t>
                      </a:r>
                      <a:r>
                        <a:rPr lang="en-US" sz="1600" spc="10" dirty="0">
                          <a:effectLst/>
                        </a:rPr>
                        <a:t>d</a:t>
                      </a:r>
                      <a:r>
                        <a:rPr lang="en-US" sz="1600" spc="-5" dirty="0">
                          <a:effectLst/>
                        </a:rPr>
                        <a:t>e</a:t>
                      </a:r>
                      <a:r>
                        <a:rPr lang="en-US" sz="1600" dirty="0">
                          <a:effectLst/>
                        </a:rPr>
                        <a:t>rship.</a:t>
                      </a:r>
                      <a:r>
                        <a:rPr lang="en-US" sz="1600" spc="215" dirty="0">
                          <a:effectLst/>
                        </a:rPr>
                        <a:t> </a:t>
                      </a:r>
                      <a:r>
                        <a:rPr lang="en-US" sz="1600" dirty="0" smtClean="0">
                          <a:effectLst/>
                        </a:rPr>
                        <a:t>A</a:t>
                      </a:r>
                      <a:r>
                        <a:rPr lang="en-IN" sz="1600" baseline="0" dirty="0" smtClean="0">
                          <a:effectLst/>
                        </a:rPr>
                        <a:t> </a:t>
                      </a:r>
                      <a:r>
                        <a:rPr lang="en-US" sz="1600" spc="5" dirty="0" smtClean="0">
                          <a:effectLst/>
                        </a:rPr>
                        <a:t>m</a:t>
                      </a:r>
                      <a:r>
                        <a:rPr lang="en-US" sz="1600" spc="-5" dirty="0" smtClean="0">
                          <a:effectLst/>
                        </a:rPr>
                        <a:t>a</a:t>
                      </a:r>
                      <a:r>
                        <a:rPr lang="en-US" sz="1600" dirty="0" smtClean="0">
                          <a:effectLst/>
                        </a:rPr>
                        <a:t>n</a:t>
                      </a:r>
                      <a:r>
                        <a:rPr lang="en-US" sz="1600" spc="5" dirty="0" smtClean="0">
                          <a:effectLst/>
                        </a:rPr>
                        <a:t>a</a:t>
                      </a:r>
                      <a:r>
                        <a:rPr lang="en-US" sz="1600" spc="-10" dirty="0" smtClean="0">
                          <a:effectLst/>
                        </a:rPr>
                        <a:t>g</a:t>
                      </a:r>
                      <a:r>
                        <a:rPr lang="en-US" sz="1600" spc="-5" dirty="0" smtClean="0">
                          <a:effectLst/>
                        </a:rPr>
                        <a:t>e</a:t>
                      </a:r>
                      <a:r>
                        <a:rPr lang="en-US" sz="1600" dirty="0" smtClean="0">
                          <a:effectLst/>
                        </a:rPr>
                        <a:t>r</a:t>
                      </a:r>
                      <a:r>
                        <a:rPr lang="en-US" sz="1600" spc="255" dirty="0" smtClean="0">
                          <a:effectLst/>
                        </a:rPr>
                        <a:t> </a:t>
                      </a:r>
                      <a:r>
                        <a:rPr lang="en-US" sz="1600" dirty="0">
                          <a:effectLst/>
                        </a:rPr>
                        <a:t>is</a:t>
                      </a:r>
                      <a:r>
                        <a:rPr lang="en-US" sz="1600" spc="285" dirty="0">
                          <a:effectLst/>
                        </a:rPr>
                        <a:t> </a:t>
                      </a:r>
                      <a:r>
                        <a:rPr lang="en-US" sz="1600" dirty="0">
                          <a:effectLst/>
                        </a:rPr>
                        <a:t>a</a:t>
                      </a:r>
                      <a:r>
                        <a:rPr lang="en-US" sz="1600" spc="285" dirty="0">
                          <a:effectLst/>
                        </a:rPr>
                        <a:t> </a:t>
                      </a:r>
                      <a:r>
                        <a:rPr lang="en-US" sz="1600" dirty="0">
                          <a:effectLst/>
                        </a:rPr>
                        <a:t>l</a:t>
                      </a:r>
                      <a:r>
                        <a:rPr lang="en-US" sz="1600" spc="5" dirty="0">
                          <a:effectLst/>
                        </a:rPr>
                        <a:t>e</a:t>
                      </a:r>
                      <a:r>
                        <a:rPr lang="en-US" sz="1600" spc="-5" dirty="0">
                          <a:effectLst/>
                        </a:rPr>
                        <a:t>a</a:t>
                      </a:r>
                      <a:r>
                        <a:rPr lang="en-US" sz="1600" dirty="0">
                          <a:effectLst/>
                        </a:rPr>
                        <a:t>d</a:t>
                      </a:r>
                      <a:r>
                        <a:rPr lang="en-US" sz="1600" spc="-5" dirty="0">
                          <a:effectLst/>
                        </a:rPr>
                        <a:t>e</a:t>
                      </a:r>
                      <a:r>
                        <a:rPr lang="en-US" sz="1600" dirty="0">
                          <a:effectLst/>
                        </a:rPr>
                        <a:t>r</a:t>
                      </a:r>
                      <a:r>
                        <a:rPr lang="en-US" sz="1600" spc="270" dirty="0">
                          <a:effectLst/>
                        </a:rPr>
                        <a:t> </a:t>
                      </a:r>
                      <a:r>
                        <a:rPr lang="en-US" sz="1600" dirty="0">
                          <a:effectLst/>
                        </a:rPr>
                        <a:t>in</a:t>
                      </a:r>
                      <a:r>
                        <a:rPr lang="en-US" sz="1600" spc="295" dirty="0">
                          <a:effectLst/>
                        </a:rPr>
                        <a:t> </a:t>
                      </a:r>
                      <a:r>
                        <a:rPr lang="en-US" sz="1600" dirty="0">
                          <a:effectLst/>
                        </a:rPr>
                        <a:t>vi</a:t>
                      </a:r>
                      <a:r>
                        <a:rPr lang="en-US" sz="1600" spc="-5" dirty="0">
                          <a:effectLst/>
                        </a:rPr>
                        <a:t>e</a:t>
                      </a:r>
                      <a:r>
                        <a:rPr lang="en-US" sz="1600" dirty="0">
                          <a:effectLst/>
                        </a:rPr>
                        <a:t>w</a:t>
                      </a:r>
                      <a:r>
                        <a:rPr lang="en-US" sz="1600" spc="280" dirty="0">
                          <a:effectLst/>
                        </a:rPr>
                        <a:t> </a:t>
                      </a:r>
                      <a:r>
                        <a:rPr lang="en-US" sz="1600" dirty="0">
                          <a:effectLst/>
                        </a:rPr>
                        <a:t>of</a:t>
                      </a:r>
                      <a:r>
                        <a:rPr lang="en-US" sz="1600" spc="275" dirty="0">
                          <a:effectLst/>
                        </a:rPr>
                        <a:t> </a:t>
                      </a:r>
                      <a:r>
                        <a:rPr lang="en-US" sz="1600" dirty="0">
                          <a:effectLst/>
                        </a:rPr>
                        <a:t>his</a:t>
                      </a:r>
                      <a:r>
                        <a:rPr lang="en-US" sz="1600" spc="275" dirty="0">
                          <a:effectLst/>
                        </a:rPr>
                        <a:t> </a:t>
                      </a:r>
                      <a:r>
                        <a:rPr lang="en-US" sz="1600" dirty="0">
                          <a:effectLst/>
                        </a:rPr>
                        <a:t>for</a:t>
                      </a:r>
                      <a:r>
                        <a:rPr lang="en-US" sz="1600" spc="5" dirty="0">
                          <a:effectLst/>
                        </a:rPr>
                        <a:t>m</a:t>
                      </a:r>
                      <a:r>
                        <a:rPr lang="en-US" sz="1600" spc="-5" dirty="0">
                          <a:effectLst/>
                        </a:rPr>
                        <a:t>a</a:t>
                      </a:r>
                      <a:r>
                        <a:rPr lang="en-US" sz="1600" dirty="0">
                          <a:effectLst/>
                        </a:rPr>
                        <a:t>l </a:t>
                      </a:r>
                      <a:r>
                        <a:rPr lang="en-US" sz="1600" spc="-5" dirty="0">
                          <a:effectLst/>
                        </a:rPr>
                        <a:t>a</a:t>
                      </a:r>
                      <a:r>
                        <a:rPr lang="en-US" sz="1600" dirty="0">
                          <a:effectLst/>
                        </a:rPr>
                        <a:t>uthori</a:t>
                      </a:r>
                      <a:r>
                        <a:rPr lang="en-US" sz="1600" spc="15" dirty="0">
                          <a:effectLst/>
                        </a:rPr>
                        <a:t>t</a:t>
                      </a:r>
                      <a:r>
                        <a:rPr lang="en-US" sz="1600" dirty="0">
                          <a:effectLst/>
                        </a:rPr>
                        <a:t>y</a:t>
                      </a:r>
                      <a:endParaRPr lang="en-IN" sz="1600" dirty="0">
                        <a:effectLst/>
                        <a:latin typeface="Times New Roman"/>
                        <a:ea typeface="Times New Roman"/>
                      </a:endParaRPr>
                    </a:p>
                  </a:txBody>
                  <a:tcPr marL="0" marR="0" marT="0" marB="0"/>
                </a:tc>
              </a:tr>
              <a:tr h="685800">
                <a:tc>
                  <a:txBody>
                    <a:bodyPr/>
                    <a:lstStyle/>
                    <a:p>
                      <a:pPr marL="66675">
                        <a:lnSpc>
                          <a:spcPct val="100000"/>
                        </a:lnSpc>
                        <a:spcBef>
                          <a:spcPts val="0"/>
                        </a:spcBef>
                        <a:spcAft>
                          <a:spcPts val="0"/>
                        </a:spcAft>
                      </a:pPr>
                      <a:r>
                        <a:rPr lang="en-US" sz="1600" spc="-10" dirty="0" smtClean="0">
                          <a:effectLst/>
                        </a:rPr>
                        <a:t>L</a:t>
                      </a:r>
                      <a:r>
                        <a:rPr lang="en-US" sz="1600" spc="5" dirty="0" smtClean="0">
                          <a:effectLst/>
                        </a:rPr>
                        <a:t>e</a:t>
                      </a:r>
                      <a:r>
                        <a:rPr lang="en-US" sz="1600" spc="-5" dirty="0" smtClean="0">
                          <a:effectLst/>
                        </a:rPr>
                        <a:t>a</a:t>
                      </a:r>
                      <a:r>
                        <a:rPr lang="en-US" sz="1600" dirty="0" smtClean="0">
                          <a:effectLst/>
                        </a:rPr>
                        <a:t>d</a:t>
                      </a:r>
                      <a:r>
                        <a:rPr lang="en-US" sz="1600" spc="5" dirty="0" smtClean="0">
                          <a:effectLst/>
                        </a:rPr>
                        <a:t>e</a:t>
                      </a:r>
                      <a:r>
                        <a:rPr lang="en-US" sz="1600" dirty="0" smtClean="0">
                          <a:effectLst/>
                        </a:rPr>
                        <a:t>rship</a:t>
                      </a:r>
                      <a:r>
                        <a:rPr lang="en-US" sz="1600" spc="220" dirty="0" smtClean="0">
                          <a:effectLst/>
                        </a:rPr>
                        <a:t> </a:t>
                      </a:r>
                      <a:r>
                        <a:rPr lang="en-US" sz="1600" dirty="0">
                          <a:effectLst/>
                        </a:rPr>
                        <a:t>qu</a:t>
                      </a:r>
                      <a:r>
                        <a:rPr lang="en-US" sz="1600" spc="-5" dirty="0">
                          <a:effectLst/>
                        </a:rPr>
                        <a:t>a</a:t>
                      </a:r>
                      <a:r>
                        <a:rPr lang="en-US" sz="1600" dirty="0">
                          <a:effectLst/>
                        </a:rPr>
                        <a:t>liti</a:t>
                      </a:r>
                      <a:r>
                        <a:rPr lang="en-US" sz="1600" spc="-5" dirty="0">
                          <a:effectLst/>
                        </a:rPr>
                        <a:t>e</a:t>
                      </a:r>
                      <a:r>
                        <a:rPr lang="en-US" sz="1600" dirty="0">
                          <a:effectLst/>
                        </a:rPr>
                        <a:t>s</a:t>
                      </a:r>
                      <a:r>
                        <a:rPr lang="en-US" sz="1600" spc="245" dirty="0">
                          <a:effectLst/>
                        </a:rPr>
                        <a:t> </a:t>
                      </a:r>
                      <a:r>
                        <a:rPr lang="en-US" sz="1600" spc="-5" dirty="0">
                          <a:effectLst/>
                        </a:rPr>
                        <a:t>a</a:t>
                      </a:r>
                      <a:r>
                        <a:rPr lang="en-US" sz="1600" dirty="0">
                          <a:effectLst/>
                        </a:rPr>
                        <a:t>re</a:t>
                      </a:r>
                      <a:r>
                        <a:rPr lang="en-US" sz="1600" spc="265" dirty="0">
                          <a:effectLst/>
                        </a:rPr>
                        <a:t> </a:t>
                      </a:r>
                      <a:r>
                        <a:rPr lang="en-US" sz="1600" dirty="0">
                          <a:effectLst/>
                        </a:rPr>
                        <a:t>to</a:t>
                      </a:r>
                      <a:r>
                        <a:rPr lang="en-US" sz="1600" spc="260" dirty="0">
                          <a:effectLst/>
                        </a:rPr>
                        <a:t> </a:t>
                      </a:r>
                      <a:r>
                        <a:rPr lang="en-US" sz="1600" dirty="0">
                          <a:effectLst/>
                        </a:rPr>
                        <a:t>a</a:t>
                      </a:r>
                      <a:r>
                        <a:rPr lang="en-US" sz="1600" spc="260" dirty="0">
                          <a:effectLst/>
                        </a:rPr>
                        <a:t> </a:t>
                      </a:r>
                      <a:r>
                        <a:rPr lang="en-US" sz="1600" spc="-10" dirty="0">
                          <a:effectLst/>
                        </a:rPr>
                        <a:t>g</a:t>
                      </a:r>
                      <a:r>
                        <a:rPr lang="en-US" sz="1600" spc="10" dirty="0">
                          <a:effectLst/>
                        </a:rPr>
                        <a:t>r</a:t>
                      </a:r>
                      <a:r>
                        <a:rPr lang="en-US" sz="1600" spc="-5" dirty="0">
                          <a:effectLst/>
                        </a:rPr>
                        <a:t>ea</a:t>
                      </a:r>
                      <a:r>
                        <a:rPr lang="en-US" sz="1600" dirty="0">
                          <a:effectLst/>
                        </a:rPr>
                        <a:t>t</a:t>
                      </a:r>
                      <a:r>
                        <a:rPr lang="en-US" sz="1600" spc="-5" dirty="0">
                          <a:effectLst/>
                        </a:rPr>
                        <a:t>e</a:t>
                      </a:r>
                      <a:r>
                        <a:rPr lang="en-US" sz="1600" dirty="0">
                          <a:effectLst/>
                        </a:rPr>
                        <a:t>r</a:t>
                      </a:r>
                      <a:r>
                        <a:rPr lang="en-US" sz="1600" spc="260" dirty="0">
                          <a:effectLst/>
                        </a:rPr>
                        <a:t> </a:t>
                      </a:r>
                      <a:r>
                        <a:rPr lang="en-US" sz="1600" spc="-5" dirty="0" smtClean="0">
                          <a:effectLst/>
                        </a:rPr>
                        <a:t>e</a:t>
                      </a:r>
                      <a:r>
                        <a:rPr lang="en-US" sz="1600" spc="10" dirty="0" smtClean="0">
                          <a:effectLst/>
                        </a:rPr>
                        <a:t>x</a:t>
                      </a:r>
                      <a:r>
                        <a:rPr lang="en-US" sz="1600" dirty="0" smtClean="0">
                          <a:effectLst/>
                        </a:rPr>
                        <a:t>t</a:t>
                      </a:r>
                      <a:r>
                        <a:rPr lang="en-US" sz="1600" spc="-5" dirty="0" smtClean="0">
                          <a:effectLst/>
                        </a:rPr>
                        <a:t>e</a:t>
                      </a:r>
                      <a:r>
                        <a:rPr lang="en-US" sz="1600" dirty="0" smtClean="0">
                          <a:effectLst/>
                        </a:rPr>
                        <a:t>nt inh</a:t>
                      </a:r>
                      <a:r>
                        <a:rPr lang="en-US" sz="1600" spc="-5" dirty="0" smtClean="0">
                          <a:effectLst/>
                        </a:rPr>
                        <a:t>e</a:t>
                      </a:r>
                      <a:r>
                        <a:rPr lang="en-US" sz="1600" dirty="0" smtClean="0">
                          <a:effectLst/>
                        </a:rPr>
                        <a:t>r</a:t>
                      </a:r>
                      <a:r>
                        <a:rPr lang="en-US" sz="1600" spc="-5" dirty="0" smtClean="0">
                          <a:effectLst/>
                        </a:rPr>
                        <a:t>e</a:t>
                      </a:r>
                      <a:r>
                        <a:rPr lang="en-US" sz="1600" dirty="0" smtClean="0">
                          <a:effectLst/>
                        </a:rPr>
                        <a:t>nt</a:t>
                      </a:r>
                      <a:r>
                        <a:rPr lang="en-US" sz="1600" spc="-30" dirty="0" smtClean="0">
                          <a:effectLst/>
                        </a:rPr>
                        <a:t> </a:t>
                      </a:r>
                      <a:r>
                        <a:rPr lang="en-US" sz="1600" dirty="0">
                          <a:effectLst/>
                        </a:rPr>
                        <a:t>or</a:t>
                      </a:r>
                      <a:r>
                        <a:rPr lang="en-US" sz="1600" spc="-10" dirty="0">
                          <a:effectLst/>
                        </a:rPr>
                        <a:t> </a:t>
                      </a:r>
                      <a:r>
                        <a:rPr lang="en-US" sz="1600" dirty="0">
                          <a:effectLst/>
                        </a:rPr>
                        <a:t>i</a:t>
                      </a:r>
                      <a:r>
                        <a:rPr lang="en-US" sz="1600" spc="5" dirty="0">
                          <a:effectLst/>
                        </a:rPr>
                        <a:t>n</a:t>
                      </a:r>
                      <a:r>
                        <a:rPr lang="en-US" sz="1600" spc="-5" dirty="0">
                          <a:effectLst/>
                        </a:rPr>
                        <a:t>-</a:t>
                      </a:r>
                      <a:r>
                        <a:rPr lang="en-US" sz="1600" dirty="0">
                          <a:effectLst/>
                        </a:rPr>
                        <a:t>born</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M</a:t>
                      </a:r>
                      <a:r>
                        <a:rPr lang="en-US" sz="1600" spc="-5" dirty="0" smtClean="0">
                          <a:effectLst/>
                        </a:rPr>
                        <a:t>a</a:t>
                      </a:r>
                      <a:r>
                        <a:rPr lang="en-US" sz="1600" dirty="0" smtClean="0">
                          <a:effectLst/>
                        </a:rPr>
                        <a:t>n</a:t>
                      </a:r>
                      <a:r>
                        <a:rPr lang="en-US" sz="1600" spc="5" dirty="0" smtClean="0">
                          <a:effectLst/>
                        </a:rPr>
                        <a:t>a</a:t>
                      </a:r>
                      <a:r>
                        <a:rPr lang="en-US" sz="1600" spc="-10" dirty="0" smtClean="0">
                          <a:effectLst/>
                        </a:rPr>
                        <a:t>g</a:t>
                      </a:r>
                      <a:r>
                        <a:rPr lang="en-US" sz="1600" spc="-5" dirty="0" smtClean="0">
                          <a:effectLst/>
                        </a:rPr>
                        <a:t>e</a:t>
                      </a:r>
                      <a:r>
                        <a:rPr lang="en-US" sz="1600" dirty="0" smtClean="0">
                          <a:effectLst/>
                        </a:rPr>
                        <a:t>r</a:t>
                      </a:r>
                      <a:r>
                        <a:rPr lang="en-US" sz="1600" spc="15" dirty="0" smtClean="0">
                          <a:effectLst/>
                        </a:rPr>
                        <a:t>i</a:t>
                      </a:r>
                      <a:r>
                        <a:rPr lang="en-US" sz="1600" spc="-5" dirty="0" smtClean="0">
                          <a:effectLst/>
                        </a:rPr>
                        <a:t>a</a:t>
                      </a:r>
                      <a:r>
                        <a:rPr lang="en-US" sz="1600" dirty="0" smtClean="0">
                          <a:effectLst/>
                        </a:rPr>
                        <a:t>l</a:t>
                      </a:r>
                      <a:r>
                        <a:rPr lang="en-US" sz="1600" spc="-30" dirty="0" smtClean="0">
                          <a:effectLst/>
                        </a:rPr>
                        <a:t> </a:t>
                      </a:r>
                      <a:r>
                        <a:rPr lang="en-US" sz="1600" dirty="0">
                          <a:effectLst/>
                        </a:rPr>
                        <a:t>qu</a:t>
                      </a:r>
                      <a:r>
                        <a:rPr lang="en-US" sz="1600" spc="-5" dirty="0">
                          <a:effectLst/>
                        </a:rPr>
                        <a:t>a</a:t>
                      </a:r>
                      <a:r>
                        <a:rPr lang="en-US" sz="1600" dirty="0">
                          <a:effectLst/>
                        </a:rPr>
                        <a:t>liti</a:t>
                      </a:r>
                      <a:r>
                        <a:rPr lang="en-US" sz="1600" spc="-5" dirty="0">
                          <a:effectLst/>
                        </a:rPr>
                        <a:t>e</a:t>
                      </a:r>
                      <a:r>
                        <a:rPr lang="en-US" sz="1600" dirty="0">
                          <a:effectLst/>
                        </a:rPr>
                        <a:t>s</a:t>
                      </a:r>
                      <a:r>
                        <a:rPr lang="en-US" sz="1600" spc="-20" dirty="0">
                          <a:effectLst/>
                        </a:rPr>
                        <a:t> </a:t>
                      </a:r>
                      <a:r>
                        <a:rPr lang="en-US" sz="1600" spc="-5" dirty="0">
                          <a:effectLst/>
                        </a:rPr>
                        <a:t>a</a:t>
                      </a:r>
                      <a:r>
                        <a:rPr lang="en-US" sz="1600" dirty="0">
                          <a:effectLst/>
                        </a:rPr>
                        <a:t>re</a:t>
                      </a:r>
                      <a:r>
                        <a:rPr lang="en-US" sz="1600" spc="5" dirty="0">
                          <a:effectLst/>
                        </a:rPr>
                        <a:t> </a:t>
                      </a:r>
                      <a:r>
                        <a:rPr lang="en-US" sz="1600" spc="-5" dirty="0">
                          <a:effectLst/>
                        </a:rPr>
                        <a:t>ac</a:t>
                      </a:r>
                      <a:r>
                        <a:rPr lang="en-US" sz="1600" dirty="0">
                          <a:effectLst/>
                        </a:rPr>
                        <a:t>quir</a:t>
                      </a:r>
                      <a:r>
                        <a:rPr lang="en-US" sz="1600" spc="-5" dirty="0">
                          <a:effectLst/>
                        </a:rPr>
                        <a:t>e</a:t>
                      </a:r>
                      <a:r>
                        <a:rPr lang="en-US" sz="1600" dirty="0">
                          <a:effectLst/>
                        </a:rPr>
                        <a:t>d</a:t>
                      </a:r>
                      <a:endParaRPr lang="en-IN" sz="1600" dirty="0">
                        <a:effectLst/>
                        <a:latin typeface="Times New Roman"/>
                        <a:ea typeface="Times New Roman"/>
                      </a:endParaRPr>
                    </a:p>
                  </a:txBody>
                  <a:tcPr marL="0" marR="0" marT="0" marB="0"/>
                </a:tc>
              </a:tr>
              <a:tr h="685800">
                <a:tc>
                  <a:txBody>
                    <a:bodyPr/>
                    <a:lstStyle/>
                    <a:p>
                      <a:pPr marL="66675">
                        <a:lnSpc>
                          <a:spcPct val="100000"/>
                        </a:lnSpc>
                        <a:spcBef>
                          <a:spcPts val="0"/>
                        </a:spcBef>
                        <a:spcAft>
                          <a:spcPts val="0"/>
                        </a:spcAft>
                      </a:pPr>
                      <a:r>
                        <a:rPr lang="en-US" sz="1600" spc="-10" dirty="0" smtClean="0">
                          <a:effectLst/>
                        </a:rPr>
                        <a:t>L</a:t>
                      </a:r>
                      <a:r>
                        <a:rPr lang="en-US" sz="1600" spc="5" dirty="0" smtClean="0">
                          <a:effectLst/>
                        </a:rPr>
                        <a:t>e</a:t>
                      </a:r>
                      <a:r>
                        <a:rPr lang="en-US" sz="1600" spc="-5" dirty="0" smtClean="0">
                          <a:effectLst/>
                        </a:rPr>
                        <a:t>a</a:t>
                      </a:r>
                      <a:r>
                        <a:rPr lang="en-US" sz="1600" dirty="0" smtClean="0">
                          <a:effectLst/>
                        </a:rPr>
                        <a:t>d</a:t>
                      </a:r>
                      <a:r>
                        <a:rPr lang="en-US" sz="1600" spc="5" dirty="0" smtClean="0">
                          <a:effectLst/>
                        </a:rPr>
                        <a:t>e</a:t>
                      </a:r>
                      <a:r>
                        <a:rPr lang="en-US" sz="1600" dirty="0" smtClean="0">
                          <a:effectLst/>
                        </a:rPr>
                        <a:t>rship </a:t>
                      </a:r>
                      <a:r>
                        <a:rPr lang="en-US" sz="1600" spc="5" dirty="0" smtClean="0">
                          <a:effectLst/>
                        </a:rPr>
                        <a:t> </a:t>
                      </a:r>
                      <a:r>
                        <a:rPr lang="en-US" sz="1600" dirty="0">
                          <a:effectLst/>
                        </a:rPr>
                        <a:t>is </a:t>
                      </a:r>
                      <a:r>
                        <a:rPr lang="en-US" sz="1600" spc="45" dirty="0">
                          <a:effectLst/>
                        </a:rPr>
                        <a:t> </a:t>
                      </a:r>
                      <a:r>
                        <a:rPr lang="en-US" sz="1600" dirty="0">
                          <a:effectLst/>
                        </a:rPr>
                        <a:t>possible </a:t>
                      </a:r>
                      <a:r>
                        <a:rPr lang="en-US" sz="1600" spc="15" dirty="0">
                          <a:effectLst/>
                        </a:rPr>
                        <a:t> </a:t>
                      </a:r>
                      <a:r>
                        <a:rPr lang="en-US" sz="1600" dirty="0">
                          <a:effectLst/>
                        </a:rPr>
                        <a:t>both </a:t>
                      </a:r>
                      <a:r>
                        <a:rPr lang="en-US" sz="1600" spc="30" dirty="0">
                          <a:effectLst/>
                        </a:rPr>
                        <a:t> </a:t>
                      </a:r>
                      <a:r>
                        <a:rPr lang="en-US" sz="1600" dirty="0">
                          <a:effectLst/>
                        </a:rPr>
                        <a:t>in </a:t>
                      </a:r>
                      <a:r>
                        <a:rPr lang="en-US" sz="1600" spc="45" dirty="0">
                          <a:effectLst/>
                        </a:rPr>
                        <a:t> </a:t>
                      </a:r>
                      <a:r>
                        <a:rPr lang="en-US" sz="1600" dirty="0">
                          <a:effectLst/>
                        </a:rPr>
                        <a:t>for</a:t>
                      </a:r>
                      <a:r>
                        <a:rPr lang="en-US" sz="1600" spc="5" dirty="0">
                          <a:effectLst/>
                        </a:rPr>
                        <a:t>m</a:t>
                      </a:r>
                      <a:r>
                        <a:rPr lang="en-US" sz="1600" spc="-5" dirty="0">
                          <a:effectLst/>
                        </a:rPr>
                        <a:t>a</a:t>
                      </a:r>
                      <a:r>
                        <a:rPr lang="en-US" sz="1600" dirty="0">
                          <a:effectLst/>
                        </a:rPr>
                        <a:t>l </a:t>
                      </a:r>
                      <a:r>
                        <a:rPr lang="en-US" sz="1600" spc="25" dirty="0">
                          <a:effectLst/>
                        </a:rPr>
                        <a:t> </a:t>
                      </a:r>
                      <a:r>
                        <a:rPr lang="en-US" sz="1600" spc="-5" dirty="0">
                          <a:effectLst/>
                        </a:rPr>
                        <a:t>a</a:t>
                      </a:r>
                      <a:r>
                        <a:rPr lang="en-US" sz="1600" dirty="0">
                          <a:effectLst/>
                        </a:rPr>
                        <a:t>nd</a:t>
                      </a:r>
                      <a:endParaRPr lang="en-IN" sz="1600" dirty="0">
                        <a:effectLst/>
                      </a:endParaRPr>
                    </a:p>
                    <a:p>
                      <a:pPr>
                        <a:lnSpc>
                          <a:spcPct val="100000"/>
                        </a:lnSpc>
                        <a:spcBef>
                          <a:spcPts val="0"/>
                        </a:spcBef>
                        <a:spcAft>
                          <a:spcPts val="0"/>
                        </a:spcAft>
                      </a:pPr>
                      <a:r>
                        <a:rPr lang="en-US" sz="1600" dirty="0">
                          <a:effectLst/>
                        </a:rPr>
                        <a:t> </a:t>
                      </a:r>
                      <a:r>
                        <a:rPr lang="en-US" sz="1600" dirty="0" smtClean="0">
                          <a:effectLst/>
                        </a:rPr>
                        <a:t>infor</a:t>
                      </a:r>
                      <a:r>
                        <a:rPr lang="en-US" sz="1600" spc="5" dirty="0" smtClean="0">
                          <a:effectLst/>
                        </a:rPr>
                        <a:t>m</a:t>
                      </a:r>
                      <a:r>
                        <a:rPr lang="en-US" sz="1600" spc="-5" dirty="0" smtClean="0">
                          <a:effectLst/>
                        </a:rPr>
                        <a:t>a</a:t>
                      </a:r>
                      <a:r>
                        <a:rPr lang="en-US" sz="1600" dirty="0" smtClean="0">
                          <a:effectLst/>
                        </a:rPr>
                        <a:t>l</a:t>
                      </a:r>
                      <a:r>
                        <a:rPr lang="en-US" sz="1600" spc="-30" dirty="0" smtClean="0">
                          <a:effectLst/>
                        </a:rPr>
                        <a:t> </a:t>
                      </a:r>
                      <a:r>
                        <a:rPr lang="en-US" sz="1600" dirty="0">
                          <a:effectLst/>
                        </a:rPr>
                        <a:t>groups</a:t>
                      </a:r>
                      <a:endParaRPr lang="en-IN" sz="1600" dirty="0">
                        <a:effectLst/>
                        <a:latin typeface="Times New Roman"/>
                        <a:ea typeface="Times New Roman"/>
                      </a:endParaRPr>
                    </a:p>
                  </a:txBody>
                  <a:tcPr marL="0" marR="0" marT="0" marB="0"/>
                </a:tc>
                <a:tc>
                  <a:txBody>
                    <a:bodyPr/>
                    <a:lstStyle/>
                    <a:p>
                      <a:pPr marL="66675">
                        <a:lnSpc>
                          <a:spcPct val="100000"/>
                        </a:lnSpc>
                        <a:spcBef>
                          <a:spcPts val="0"/>
                        </a:spcBef>
                        <a:spcAft>
                          <a:spcPts val="0"/>
                        </a:spcAft>
                      </a:pPr>
                      <a:r>
                        <a:rPr lang="en-US" sz="1600" dirty="0" smtClean="0">
                          <a:effectLst/>
                        </a:rPr>
                        <a:t>M</a:t>
                      </a:r>
                      <a:r>
                        <a:rPr lang="en-US" sz="1600" spc="-5" dirty="0" smtClean="0">
                          <a:effectLst/>
                        </a:rPr>
                        <a:t>a</a:t>
                      </a:r>
                      <a:r>
                        <a:rPr lang="en-US" sz="1600" dirty="0" smtClean="0">
                          <a:effectLst/>
                        </a:rPr>
                        <a:t>n</a:t>
                      </a:r>
                      <a:r>
                        <a:rPr lang="en-US" sz="1600" spc="5" dirty="0" smtClean="0">
                          <a:effectLst/>
                        </a:rPr>
                        <a:t>a</a:t>
                      </a:r>
                      <a:r>
                        <a:rPr lang="en-US" sz="1600" spc="-10" dirty="0" smtClean="0">
                          <a:effectLst/>
                        </a:rPr>
                        <a:t>g</a:t>
                      </a:r>
                      <a:r>
                        <a:rPr lang="en-US" sz="1600" spc="-5" dirty="0" smtClean="0">
                          <a:effectLst/>
                        </a:rPr>
                        <a:t>e</a:t>
                      </a:r>
                      <a:r>
                        <a:rPr lang="en-US" sz="1600" spc="5" dirty="0" smtClean="0">
                          <a:effectLst/>
                        </a:rPr>
                        <a:t>m</a:t>
                      </a:r>
                      <a:r>
                        <a:rPr lang="en-US" sz="1600" spc="-5" dirty="0" smtClean="0">
                          <a:effectLst/>
                        </a:rPr>
                        <a:t>e</a:t>
                      </a:r>
                      <a:r>
                        <a:rPr lang="en-US" sz="1600" dirty="0" smtClean="0">
                          <a:effectLst/>
                        </a:rPr>
                        <a:t>nt </a:t>
                      </a:r>
                      <a:r>
                        <a:rPr lang="en-US" sz="1600" spc="55" dirty="0" smtClean="0">
                          <a:effectLst/>
                        </a:rPr>
                        <a:t> </a:t>
                      </a:r>
                      <a:r>
                        <a:rPr lang="en-US" sz="1600" dirty="0">
                          <a:effectLst/>
                        </a:rPr>
                        <a:t>is </a:t>
                      </a:r>
                      <a:r>
                        <a:rPr lang="en-US" sz="1600" spc="90" dirty="0">
                          <a:effectLst/>
                        </a:rPr>
                        <a:t> </a:t>
                      </a:r>
                      <a:r>
                        <a:rPr lang="en-US" sz="1600" dirty="0">
                          <a:effectLst/>
                        </a:rPr>
                        <a:t>possible </a:t>
                      </a:r>
                      <a:r>
                        <a:rPr lang="en-US" sz="1600" spc="60" dirty="0">
                          <a:effectLst/>
                        </a:rPr>
                        <a:t> </a:t>
                      </a:r>
                      <a:r>
                        <a:rPr lang="en-US" sz="1600" dirty="0">
                          <a:effectLst/>
                        </a:rPr>
                        <a:t>on</a:t>
                      </a:r>
                      <a:r>
                        <a:rPr lang="en-US" sz="1600" spc="15" dirty="0">
                          <a:effectLst/>
                        </a:rPr>
                        <a:t>l</a:t>
                      </a:r>
                      <a:r>
                        <a:rPr lang="en-US" sz="1600" dirty="0">
                          <a:effectLst/>
                        </a:rPr>
                        <a:t>y </a:t>
                      </a:r>
                      <a:r>
                        <a:rPr lang="en-US" sz="1600" spc="55" dirty="0">
                          <a:effectLst/>
                        </a:rPr>
                        <a:t> </a:t>
                      </a:r>
                      <a:r>
                        <a:rPr lang="en-US" sz="1600" dirty="0">
                          <a:effectLst/>
                        </a:rPr>
                        <a:t>in </a:t>
                      </a:r>
                      <a:r>
                        <a:rPr lang="en-US" sz="1600" spc="90" dirty="0">
                          <a:effectLst/>
                        </a:rPr>
                        <a:t> </a:t>
                      </a:r>
                      <a:r>
                        <a:rPr lang="en-US" sz="1600" dirty="0">
                          <a:effectLst/>
                        </a:rPr>
                        <a:t>a </a:t>
                      </a:r>
                      <a:r>
                        <a:rPr lang="en-US" sz="1600" spc="90" dirty="0">
                          <a:effectLst/>
                        </a:rPr>
                        <a:t> </a:t>
                      </a:r>
                      <a:r>
                        <a:rPr lang="en-US" sz="1600" dirty="0" smtClean="0">
                          <a:effectLst/>
                        </a:rPr>
                        <a:t>for</a:t>
                      </a:r>
                      <a:r>
                        <a:rPr lang="en-US" sz="1600" spc="5" dirty="0" smtClean="0">
                          <a:effectLst/>
                        </a:rPr>
                        <a:t>m</a:t>
                      </a:r>
                      <a:r>
                        <a:rPr lang="en-US" sz="1600" spc="-5" dirty="0" smtClean="0">
                          <a:effectLst/>
                        </a:rPr>
                        <a:t>a</a:t>
                      </a:r>
                      <a:r>
                        <a:rPr lang="en-US" sz="1600" dirty="0" smtClean="0">
                          <a:effectLst/>
                        </a:rPr>
                        <a:t>l stru</a:t>
                      </a:r>
                      <a:r>
                        <a:rPr lang="en-US" sz="1600" spc="-5" dirty="0" smtClean="0">
                          <a:effectLst/>
                        </a:rPr>
                        <a:t>c</a:t>
                      </a:r>
                      <a:r>
                        <a:rPr lang="en-US" sz="1600" dirty="0" smtClean="0">
                          <a:effectLst/>
                        </a:rPr>
                        <a:t>tur</a:t>
                      </a:r>
                      <a:r>
                        <a:rPr lang="en-US" sz="1600" spc="-5" dirty="0" smtClean="0">
                          <a:effectLst/>
                        </a:rPr>
                        <a:t>e</a:t>
                      </a:r>
                      <a:r>
                        <a:rPr lang="en-US" sz="1600" dirty="0">
                          <a:effectLst/>
                        </a:rPr>
                        <a:t>.</a:t>
                      </a:r>
                      <a:endParaRPr lang="en-IN" sz="1600" dirty="0">
                        <a:effectLst/>
                        <a:latin typeface="Times New Roman"/>
                        <a:ea typeface="Times New Roman"/>
                      </a:endParaRPr>
                    </a:p>
                  </a:txBody>
                  <a:tcPr marL="0" marR="0" marT="0" marB="0"/>
                </a:tc>
              </a:tr>
            </a:tbl>
          </a:graphicData>
        </a:graphic>
      </p:graphicFrame>
      <p:sp>
        <p:nvSpPr>
          <p:cNvPr id="43039" name="Title 3"/>
          <p:cNvSpPr txBox="1">
            <a:spLocks/>
          </p:cNvSpPr>
          <p:nvPr/>
        </p:nvSpPr>
        <p:spPr bwMode="auto">
          <a:xfrm>
            <a:off x="457200" y="0"/>
            <a:ext cx="8229600" cy="1143000"/>
          </a:xfrm>
          <a:prstGeom prst="rect">
            <a:avLst/>
          </a:prstGeom>
          <a:noFill/>
          <a:ln w="9525">
            <a:noFill/>
            <a:miter lim="800000"/>
            <a:headEnd/>
            <a:tailEnd/>
          </a:ln>
        </p:spPr>
        <p:txBody>
          <a:bodyPr/>
          <a:lstStyle/>
          <a:p>
            <a:pPr algn="ctr"/>
            <a:r>
              <a:rPr lang="en-US" sz="3200" b="1">
                <a:solidFill>
                  <a:srgbClr val="00B050"/>
                </a:solidFill>
                <a:latin typeface="Calibri" pitchFamily="34" charset="0"/>
              </a:rPr>
              <a:t>LEADER AND A MANAGER</a:t>
            </a:r>
          </a:p>
        </p:txBody>
      </p:sp>
      <p:sp>
        <p:nvSpPr>
          <p:cNvPr id="4" name="Slide Number Placeholder 3"/>
          <p:cNvSpPr>
            <a:spLocks noGrp="1"/>
          </p:cNvSpPr>
          <p:nvPr>
            <p:ph type="sldNum" sz="quarter" idx="12"/>
          </p:nvPr>
        </p:nvSpPr>
        <p:spPr/>
        <p:txBody>
          <a:bodyPr/>
          <a:lstStyle/>
          <a:p>
            <a:pPr>
              <a:defRPr/>
            </a:pPr>
            <a:fld id="{892C1912-D964-46AA-B86E-0449287D37C3}"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228600" y="1219200"/>
            <a:ext cx="8458200" cy="5324475"/>
          </a:xfrm>
          <a:prstGeom prst="rect">
            <a:avLst/>
          </a:prstGeom>
          <a:noFill/>
          <a:ln w="9525">
            <a:noFill/>
            <a:miter lim="800000"/>
            <a:headEnd/>
            <a:tailEnd/>
          </a:ln>
        </p:spPr>
        <p:txBody>
          <a:bodyPr>
            <a:spAutoFit/>
          </a:bodyPr>
          <a:lstStyle/>
          <a:p>
            <a:pPr marL="465138" indent="-239713" algn="just">
              <a:buFont typeface="Arial" charset="0"/>
              <a:buChar char="•"/>
            </a:pPr>
            <a:r>
              <a:rPr lang="en-US" sz="2000" b="1">
                <a:solidFill>
                  <a:srgbClr val="0000CC"/>
                </a:solidFill>
                <a:latin typeface="Calibri" pitchFamily="34" charset="0"/>
              </a:rPr>
              <a:t>Ability to  analyse  </a:t>
            </a:r>
            <a:r>
              <a:rPr lang="en-US" sz="2000">
                <a:latin typeface="Calibri" pitchFamily="34" charset="0"/>
              </a:rPr>
              <a:t>-  the  leader  must  be  able  </a:t>
            </a:r>
            <a:r>
              <a:rPr lang="en-US" sz="2000">
                <a:solidFill>
                  <a:srgbClr val="C00000"/>
                </a:solidFill>
                <a:latin typeface="Calibri" pitchFamily="34" charset="0"/>
              </a:rPr>
              <a:t>to  analyse  any  problem  </a:t>
            </a:r>
            <a:r>
              <a:rPr lang="en-US" sz="2000">
                <a:latin typeface="Calibri" pitchFamily="34" charset="0"/>
              </a:rPr>
              <a:t>and  offer  an immediate solution. He should be alert mentally.</a:t>
            </a:r>
            <a:endParaRPr lang="en-IN" sz="2000">
              <a:latin typeface="Calibri" pitchFamily="34" charset="0"/>
            </a:endParaRPr>
          </a:p>
          <a:p>
            <a:pPr marL="465138" indent="-239713" algn="just">
              <a:buFont typeface="Arial" charset="0"/>
              <a:buChar char="•"/>
            </a:pPr>
            <a:endParaRPr lang="en-US" sz="2000">
              <a:latin typeface="Calibri" pitchFamily="34" charset="0"/>
            </a:endParaRPr>
          </a:p>
          <a:p>
            <a:pPr marL="465138" indent="-239713" algn="just">
              <a:buFont typeface="Arial" charset="0"/>
              <a:buChar char="•"/>
            </a:pPr>
            <a:r>
              <a:rPr lang="en-US" sz="2000" b="1">
                <a:solidFill>
                  <a:srgbClr val="0000CC"/>
                </a:solidFill>
                <a:latin typeface="Calibri" pitchFamily="34" charset="0"/>
              </a:rPr>
              <a:t>Emotional stability </a:t>
            </a:r>
            <a:r>
              <a:rPr lang="en-US" sz="2000">
                <a:latin typeface="Calibri" pitchFamily="34" charset="0"/>
              </a:rPr>
              <a:t>– the leader </a:t>
            </a:r>
            <a:r>
              <a:rPr lang="en-US" sz="2000">
                <a:solidFill>
                  <a:srgbClr val="C00000"/>
                </a:solidFill>
                <a:latin typeface="Calibri" pitchFamily="34" charset="0"/>
              </a:rPr>
              <a:t>must not take any decisions influenced by emotions</a:t>
            </a:r>
            <a:r>
              <a:rPr lang="en-US" sz="2000">
                <a:latin typeface="Calibri" pitchFamily="34" charset="0"/>
              </a:rPr>
              <a:t>. He has to </a:t>
            </a:r>
            <a:r>
              <a:rPr lang="en-US" sz="2000">
                <a:solidFill>
                  <a:srgbClr val="C00000"/>
                </a:solidFill>
                <a:latin typeface="Calibri" pitchFamily="34" charset="0"/>
              </a:rPr>
              <a:t>face any problem intellectually </a:t>
            </a:r>
            <a:r>
              <a:rPr lang="en-US" sz="2000">
                <a:latin typeface="Calibri" pitchFamily="34" charset="0"/>
              </a:rPr>
              <a:t>and find a solution.</a:t>
            </a:r>
            <a:endParaRPr lang="en-IN" sz="2000">
              <a:latin typeface="Calibri" pitchFamily="34" charset="0"/>
            </a:endParaRPr>
          </a:p>
          <a:p>
            <a:pPr marL="465138" indent="-239713" algn="just">
              <a:buFont typeface="Arial" charset="0"/>
              <a:buChar char="•"/>
            </a:pPr>
            <a:endParaRPr lang="en-US" sz="2000">
              <a:latin typeface="Calibri" pitchFamily="34" charset="0"/>
            </a:endParaRPr>
          </a:p>
          <a:p>
            <a:pPr marL="465138" indent="-239713" algn="just">
              <a:buFont typeface="Arial" charset="0"/>
              <a:buChar char="•"/>
            </a:pPr>
            <a:r>
              <a:rPr lang="en-US" sz="2000" b="1">
                <a:solidFill>
                  <a:srgbClr val="0000CC"/>
                </a:solidFill>
                <a:latin typeface="Calibri" pitchFamily="34" charset="0"/>
              </a:rPr>
              <a:t>Self-confidence</a:t>
            </a:r>
            <a:r>
              <a:rPr lang="en-US" sz="2000">
                <a:latin typeface="Calibri" pitchFamily="34" charset="0"/>
              </a:rPr>
              <a:t> – a person </a:t>
            </a:r>
            <a:r>
              <a:rPr lang="en-US" sz="2000">
                <a:solidFill>
                  <a:srgbClr val="C00000"/>
                </a:solidFill>
                <a:latin typeface="Calibri" pitchFamily="34" charset="0"/>
              </a:rPr>
              <a:t>cannot be a successful leader</a:t>
            </a:r>
            <a:r>
              <a:rPr lang="en-US" sz="2000">
                <a:latin typeface="Calibri" pitchFamily="34" charset="0"/>
              </a:rPr>
              <a:t> if he lacks self-confidence. If he has </a:t>
            </a:r>
            <a:r>
              <a:rPr lang="en-US" sz="2000">
                <a:solidFill>
                  <a:srgbClr val="C00000"/>
                </a:solidFill>
                <a:latin typeface="Calibri" pitchFamily="34" charset="0"/>
              </a:rPr>
              <a:t>confidence in  himself</a:t>
            </a:r>
            <a:r>
              <a:rPr lang="en-US" sz="2000">
                <a:latin typeface="Calibri" pitchFamily="34" charset="0"/>
              </a:rPr>
              <a:t>, he will  be able  to </a:t>
            </a:r>
            <a:r>
              <a:rPr lang="en-US" sz="2000">
                <a:solidFill>
                  <a:srgbClr val="C00000"/>
                </a:solidFill>
                <a:latin typeface="Calibri" pitchFamily="34" charset="0"/>
              </a:rPr>
              <a:t>overcome resistance </a:t>
            </a:r>
            <a:r>
              <a:rPr lang="en-US" sz="2000">
                <a:latin typeface="Calibri" pitchFamily="34" charset="0"/>
              </a:rPr>
              <a:t>from any of his proposals.</a:t>
            </a:r>
            <a:endParaRPr lang="en-IN" sz="2000">
              <a:latin typeface="Calibri" pitchFamily="34" charset="0"/>
            </a:endParaRPr>
          </a:p>
          <a:p>
            <a:pPr marL="465138" indent="-239713" algn="just">
              <a:buFont typeface="Arial" charset="0"/>
              <a:buChar char="•"/>
            </a:pPr>
            <a:endParaRPr lang="en-US" sz="2000">
              <a:latin typeface="Calibri" pitchFamily="34" charset="0"/>
            </a:endParaRPr>
          </a:p>
          <a:p>
            <a:pPr marL="465138" indent="-239713" algn="just">
              <a:buFont typeface="Arial" charset="0"/>
              <a:buChar char="•"/>
            </a:pPr>
            <a:r>
              <a:rPr lang="en-US" sz="2000" b="1">
                <a:solidFill>
                  <a:srgbClr val="0000CC"/>
                </a:solidFill>
                <a:latin typeface="Calibri" pitchFamily="34" charset="0"/>
              </a:rPr>
              <a:t>Foresight </a:t>
            </a:r>
            <a:r>
              <a:rPr lang="en-US" sz="2000">
                <a:latin typeface="Calibri" pitchFamily="34" charset="0"/>
              </a:rPr>
              <a:t>– the leader must </a:t>
            </a:r>
            <a:r>
              <a:rPr lang="en-US" sz="2000">
                <a:solidFill>
                  <a:srgbClr val="C00000"/>
                </a:solidFill>
                <a:latin typeface="Calibri" pitchFamily="34" charset="0"/>
              </a:rPr>
              <a:t>foresee what is likely to happen</a:t>
            </a:r>
            <a:r>
              <a:rPr lang="en-US" sz="2000">
                <a:latin typeface="Calibri" pitchFamily="34" charset="0"/>
              </a:rPr>
              <a:t>. He must be able to visualize the </a:t>
            </a:r>
            <a:r>
              <a:rPr lang="en-US" sz="2000">
                <a:solidFill>
                  <a:srgbClr val="C00000"/>
                </a:solidFill>
                <a:latin typeface="Calibri" pitchFamily="34" charset="0"/>
              </a:rPr>
              <a:t>future events and prepare</a:t>
            </a:r>
            <a:r>
              <a:rPr lang="en-US" sz="2000">
                <a:latin typeface="Calibri" pitchFamily="34" charset="0"/>
              </a:rPr>
              <a:t> his followers to </a:t>
            </a:r>
            <a:r>
              <a:rPr lang="en-US" sz="2000">
                <a:solidFill>
                  <a:srgbClr val="C00000"/>
                </a:solidFill>
                <a:latin typeface="Calibri" pitchFamily="34" charset="0"/>
              </a:rPr>
              <a:t>meet challenges</a:t>
            </a:r>
            <a:endParaRPr lang="en-IN" sz="2000">
              <a:solidFill>
                <a:srgbClr val="C00000"/>
              </a:solidFill>
              <a:latin typeface="Calibri" pitchFamily="34" charset="0"/>
            </a:endParaRPr>
          </a:p>
          <a:p>
            <a:pPr marL="465138" indent="-239713" algn="just">
              <a:buFont typeface="Arial" charset="0"/>
              <a:buChar char="•"/>
            </a:pPr>
            <a:endParaRPr lang="en-US" sz="2000">
              <a:latin typeface="Calibri" pitchFamily="34" charset="0"/>
            </a:endParaRPr>
          </a:p>
          <a:p>
            <a:pPr marL="465138" indent="-239713" algn="just">
              <a:buFont typeface="Arial" charset="0"/>
              <a:buChar char="•"/>
            </a:pPr>
            <a:r>
              <a:rPr lang="en-US" sz="2000" b="1">
                <a:solidFill>
                  <a:srgbClr val="0000CC"/>
                </a:solidFill>
                <a:latin typeface="Calibri" pitchFamily="34" charset="0"/>
              </a:rPr>
              <a:t>Sense of judgment </a:t>
            </a:r>
            <a:r>
              <a:rPr lang="en-US" sz="2000">
                <a:latin typeface="Calibri" pitchFamily="34" charset="0"/>
              </a:rPr>
              <a:t>– the leader must be </a:t>
            </a:r>
            <a:r>
              <a:rPr lang="en-US" sz="2000">
                <a:solidFill>
                  <a:srgbClr val="C00000"/>
                </a:solidFill>
                <a:latin typeface="Calibri" pitchFamily="34" charset="0"/>
              </a:rPr>
              <a:t>able to judge what is good under the given circumstances</a:t>
            </a:r>
            <a:r>
              <a:rPr lang="en-US" sz="2000">
                <a:latin typeface="Calibri" pitchFamily="34" charset="0"/>
              </a:rPr>
              <a:t>. Only then he will be able to evolve certain practical decisions.</a:t>
            </a:r>
            <a:endParaRPr lang="en-IN" sz="2000">
              <a:latin typeface="Calibri" pitchFamily="34" charset="0"/>
            </a:endParaRPr>
          </a:p>
        </p:txBody>
      </p:sp>
      <p:sp>
        <p:nvSpPr>
          <p:cNvPr id="15363" name="Title 6"/>
          <p:cNvSpPr>
            <a:spLocks noGrp="1"/>
          </p:cNvSpPr>
          <p:nvPr>
            <p:ph type="title"/>
          </p:nvPr>
        </p:nvSpPr>
        <p:spPr>
          <a:xfrm>
            <a:off x="457200" y="274638"/>
            <a:ext cx="8305800" cy="584200"/>
          </a:xfrm>
        </p:spPr>
        <p:txBody>
          <a:bodyPr>
            <a:spAutoFit/>
          </a:bodyPr>
          <a:lstStyle/>
          <a:p>
            <a:pPr eaLnBrk="1" hangingPunct="1">
              <a:defRPr/>
            </a:pPr>
            <a:r>
              <a:rPr lang="en-US" sz="3200" b="1" dirty="0" smtClean="0">
                <a:solidFill>
                  <a:srgbClr val="00B050"/>
                </a:solidFill>
                <a:ea typeface="+mn-ea"/>
                <a:cs typeface="Arial" charset="0"/>
              </a:rPr>
              <a:t>QUALITIES OF A LEADER</a:t>
            </a:r>
          </a:p>
        </p:txBody>
      </p:sp>
      <p:sp>
        <p:nvSpPr>
          <p:cNvPr id="4" name="Slide Number Placeholder 3"/>
          <p:cNvSpPr>
            <a:spLocks noGrp="1"/>
          </p:cNvSpPr>
          <p:nvPr>
            <p:ph type="sldNum" sz="quarter" idx="12"/>
          </p:nvPr>
        </p:nvSpPr>
        <p:spPr/>
        <p:txBody>
          <a:bodyPr/>
          <a:lstStyle/>
          <a:p>
            <a:pPr>
              <a:defRPr/>
            </a:pPr>
            <a:fld id="{5277DE40-088A-43E5-BC52-88BEABF8B9FB}"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381000" y="762000"/>
            <a:ext cx="8763000" cy="5940425"/>
          </a:xfrm>
          <a:prstGeom prst="rect">
            <a:avLst/>
          </a:prstGeom>
          <a:noFill/>
          <a:ln w="9525">
            <a:noFill/>
            <a:miter lim="800000"/>
            <a:headEnd/>
            <a:tailEnd/>
          </a:ln>
        </p:spPr>
        <p:txBody>
          <a:bodyPr>
            <a:spAutoFit/>
          </a:bodyPr>
          <a:lstStyle/>
          <a:p>
            <a:pPr marL="465138" indent="-465138" algn="just">
              <a:buFont typeface="Arial" pitchFamily="34" charset="0"/>
              <a:buChar char="•"/>
              <a:defRPr/>
            </a:pPr>
            <a:r>
              <a:rPr lang="en-US" sz="2000" b="1" dirty="0">
                <a:solidFill>
                  <a:srgbClr val="0000CC"/>
                </a:solidFill>
                <a:latin typeface="Calibri" pitchFamily="34" charset="0"/>
              </a:rPr>
              <a:t>Understanding</a:t>
            </a:r>
            <a:r>
              <a:rPr lang="en-US" sz="2000" dirty="0">
                <a:solidFill>
                  <a:srgbClr val="0000CC"/>
                </a:solidFill>
                <a:latin typeface="Calibri" pitchFamily="34" charset="0"/>
              </a:rPr>
              <a:t> </a:t>
            </a:r>
            <a:r>
              <a:rPr lang="en-US" sz="2000" dirty="0">
                <a:latin typeface="Calibri" pitchFamily="34" charset="0"/>
              </a:rPr>
              <a:t>– the leader must </a:t>
            </a:r>
            <a:r>
              <a:rPr lang="en-US" sz="2000" dirty="0">
                <a:solidFill>
                  <a:srgbClr val="C00000"/>
                </a:solidFill>
                <a:latin typeface="Calibri" pitchFamily="34" charset="0"/>
              </a:rPr>
              <a:t>not always trust his views </a:t>
            </a:r>
            <a:r>
              <a:rPr lang="en-US" sz="2000" dirty="0">
                <a:latin typeface="Calibri" pitchFamily="34" charset="0"/>
              </a:rPr>
              <a:t>on his followers. He must </a:t>
            </a:r>
            <a:r>
              <a:rPr lang="en-US" sz="2000" dirty="0">
                <a:solidFill>
                  <a:srgbClr val="C00000"/>
                </a:solidFill>
                <a:latin typeface="Calibri" pitchFamily="34" charset="0"/>
              </a:rPr>
              <a:t>also listen to their viewpoints </a:t>
            </a:r>
            <a:r>
              <a:rPr lang="en-US" sz="2000" dirty="0">
                <a:latin typeface="Calibri" pitchFamily="34" charset="0"/>
              </a:rPr>
              <a:t>particularly while making decision in a critical situation.</a:t>
            </a:r>
            <a:endParaRPr lang="en-IN" sz="2000" dirty="0">
              <a:latin typeface="Calibri" pitchFamily="34" charset="0"/>
            </a:endParaRP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Mental courage </a:t>
            </a:r>
            <a:r>
              <a:rPr lang="en-US" sz="2000" dirty="0">
                <a:latin typeface="Calibri" pitchFamily="34" charset="0"/>
              </a:rPr>
              <a:t>– the leader must be capable of taking </a:t>
            </a:r>
            <a:r>
              <a:rPr lang="en-US" sz="2000" dirty="0">
                <a:solidFill>
                  <a:srgbClr val="C00000"/>
                </a:solidFill>
                <a:latin typeface="Calibri" pitchFamily="34" charset="0"/>
              </a:rPr>
              <a:t>certain bold decisions</a:t>
            </a:r>
            <a:r>
              <a:rPr lang="en-US" sz="2000" dirty="0">
                <a:latin typeface="Calibri" pitchFamily="34" charset="0"/>
              </a:rPr>
              <a:t>. For this he must have mental courage. He need not play safe by just endorsing the decisions of others.</a:t>
            </a:r>
            <a:endParaRPr lang="en-IN" sz="2000" dirty="0">
              <a:latin typeface="Calibri" pitchFamily="34" charset="0"/>
            </a:endParaRP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Capacity to motivate </a:t>
            </a:r>
            <a:r>
              <a:rPr lang="en-US" sz="2000" dirty="0">
                <a:latin typeface="Calibri" pitchFamily="34" charset="0"/>
              </a:rPr>
              <a:t>– needless to say, the leader must be able to </a:t>
            </a:r>
            <a:r>
              <a:rPr lang="en-US" sz="2000" dirty="0">
                <a:solidFill>
                  <a:srgbClr val="C00000"/>
                </a:solidFill>
                <a:latin typeface="Calibri" pitchFamily="34" charset="0"/>
              </a:rPr>
              <a:t>induce and motivate his followers</a:t>
            </a:r>
            <a:r>
              <a:rPr lang="en-US" sz="2000" dirty="0">
                <a:latin typeface="Calibri" pitchFamily="34" charset="0"/>
              </a:rPr>
              <a:t> to </a:t>
            </a:r>
            <a:r>
              <a:rPr lang="en-US" sz="2000" dirty="0">
                <a:solidFill>
                  <a:srgbClr val="C00000"/>
                </a:solidFill>
                <a:latin typeface="Calibri" pitchFamily="34" charset="0"/>
              </a:rPr>
              <a:t>work</a:t>
            </a:r>
            <a:r>
              <a:rPr lang="en-US" sz="2000" dirty="0">
                <a:latin typeface="Calibri" pitchFamily="34" charset="0"/>
              </a:rPr>
              <a:t> for the </a:t>
            </a:r>
            <a:r>
              <a:rPr lang="en-US" sz="2000" dirty="0">
                <a:solidFill>
                  <a:srgbClr val="C00000"/>
                </a:solidFill>
                <a:latin typeface="Calibri" pitchFamily="34" charset="0"/>
              </a:rPr>
              <a:t>mission he has undertaken</a:t>
            </a:r>
            <a:r>
              <a:rPr lang="en-US" sz="2000" dirty="0">
                <a:latin typeface="Calibri" pitchFamily="34" charset="0"/>
              </a:rPr>
              <a:t>.</a:t>
            </a:r>
            <a:endParaRPr lang="en-IN" sz="2000" dirty="0">
              <a:latin typeface="Calibri" pitchFamily="34" charset="0"/>
            </a:endParaRP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Ability to guide </a:t>
            </a:r>
            <a:r>
              <a:rPr lang="en-US" sz="2000" dirty="0">
                <a:latin typeface="Calibri" pitchFamily="34" charset="0"/>
              </a:rPr>
              <a:t>– the leader will be </a:t>
            </a:r>
            <a:r>
              <a:rPr lang="en-US" sz="2000" dirty="0">
                <a:solidFill>
                  <a:srgbClr val="C00000"/>
                </a:solidFill>
                <a:latin typeface="Calibri" pitchFamily="34" charset="0"/>
              </a:rPr>
              <a:t>able to guide </a:t>
            </a:r>
            <a:r>
              <a:rPr lang="en-US" sz="2000" dirty="0">
                <a:latin typeface="Calibri" pitchFamily="34" charset="0"/>
              </a:rPr>
              <a:t>his followers in the work process only if he himself is </a:t>
            </a:r>
            <a:r>
              <a:rPr lang="en-US" sz="2000" dirty="0">
                <a:solidFill>
                  <a:srgbClr val="C00000"/>
                </a:solidFill>
                <a:latin typeface="Calibri" pitchFamily="34" charset="0"/>
              </a:rPr>
              <a:t>well versed in the actual work</a:t>
            </a:r>
            <a:r>
              <a:rPr lang="en-US" sz="2000" dirty="0">
                <a:latin typeface="Calibri" pitchFamily="34" charset="0"/>
              </a:rPr>
              <a:t>.</a:t>
            </a:r>
            <a:endParaRPr lang="en-IN" sz="2000" dirty="0">
              <a:latin typeface="Calibri" pitchFamily="34" charset="0"/>
            </a:endParaRP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Communication skills </a:t>
            </a:r>
            <a:r>
              <a:rPr lang="en-US" sz="2000" dirty="0">
                <a:latin typeface="Calibri" pitchFamily="34" charset="0"/>
              </a:rPr>
              <a:t>– successful leaders are always known for the communication skills. Such skills are essential to </a:t>
            </a:r>
            <a:r>
              <a:rPr lang="en-US" sz="2000" dirty="0">
                <a:solidFill>
                  <a:srgbClr val="C00000"/>
                </a:solidFill>
                <a:latin typeface="Calibri" pitchFamily="34" charset="0"/>
              </a:rPr>
              <a:t>direct the followers to work </a:t>
            </a:r>
            <a:r>
              <a:rPr lang="en-US" sz="2000" dirty="0">
                <a:latin typeface="Calibri" pitchFamily="34" charset="0"/>
              </a:rPr>
              <a:t>for attaining the desired goal. Moreover, the leader will always be </a:t>
            </a:r>
            <a:r>
              <a:rPr lang="en-US" sz="2000" dirty="0">
                <a:solidFill>
                  <a:srgbClr val="C00000"/>
                </a:solidFill>
                <a:latin typeface="Calibri" pitchFamily="34" charset="0"/>
              </a:rPr>
              <a:t>able to defend himself</a:t>
            </a:r>
            <a:r>
              <a:rPr lang="en-US" sz="2000" dirty="0">
                <a:latin typeface="Calibri" pitchFamily="34" charset="0"/>
              </a:rPr>
              <a:t> if he possess good communication ability.</a:t>
            </a:r>
            <a:endParaRPr lang="en-IN" sz="2000" dirty="0">
              <a:latin typeface="Calibri" pitchFamily="34" charset="0"/>
            </a:endParaRPr>
          </a:p>
          <a:p>
            <a:pPr>
              <a:defRPr/>
            </a:pPr>
            <a:endParaRPr lang="en-IN" sz="2000" dirty="0">
              <a:latin typeface="Calibri" pitchFamily="34" charset="0"/>
            </a:endParaRPr>
          </a:p>
        </p:txBody>
      </p:sp>
      <p:sp>
        <p:nvSpPr>
          <p:cNvPr id="45059" name="TextBox 2"/>
          <p:cNvSpPr txBox="1">
            <a:spLocks noChangeArrowheads="1"/>
          </p:cNvSpPr>
          <p:nvPr/>
        </p:nvSpPr>
        <p:spPr bwMode="auto">
          <a:xfrm>
            <a:off x="2286000" y="228600"/>
            <a:ext cx="4257675" cy="584200"/>
          </a:xfrm>
          <a:prstGeom prst="rect">
            <a:avLst/>
          </a:prstGeom>
          <a:noFill/>
          <a:ln w="9525">
            <a:noFill/>
            <a:miter lim="800000"/>
            <a:headEnd/>
            <a:tailEnd/>
          </a:ln>
        </p:spPr>
        <p:txBody>
          <a:bodyPr wrap="none">
            <a:spAutoFit/>
          </a:bodyPr>
          <a:lstStyle/>
          <a:p>
            <a:pPr algn="ctr"/>
            <a:r>
              <a:rPr lang="en-US" sz="3200" b="1">
                <a:solidFill>
                  <a:srgbClr val="00B050"/>
                </a:solidFill>
                <a:latin typeface="Calibri" pitchFamily="34" charset="0"/>
              </a:rPr>
              <a:t>QUALITIES OF A LEADER</a:t>
            </a:r>
          </a:p>
        </p:txBody>
      </p:sp>
      <p:sp>
        <p:nvSpPr>
          <p:cNvPr id="4" name="Slide Number Placeholder 3"/>
          <p:cNvSpPr>
            <a:spLocks noGrp="1"/>
          </p:cNvSpPr>
          <p:nvPr>
            <p:ph type="sldNum" sz="quarter" idx="12"/>
          </p:nvPr>
        </p:nvSpPr>
        <p:spPr/>
        <p:txBody>
          <a:bodyPr/>
          <a:lstStyle/>
          <a:p>
            <a:pPr>
              <a:defRPr/>
            </a:pPr>
            <a:fld id="{071BA4C4-2316-4565-A026-4790C3AF452C}"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0" y="762000"/>
            <a:ext cx="8915400" cy="5324475"/>
          </a:xfrm>
          <a:prstGeom prst="rect">
            <a:avLst/>
          </a:prstGeom>
          <a:noFill/>
          <a:ln w="9525">
            <a:noFill/>
            <a:miter lim="800000"/>
            <a:headEnd/>
            <a:tailEnd/>
          </a:ln>
        </p:spPr>
        <p:txBody>
          <a:bodyPr>
            <a:spAutoFit/>
          </a:bodyPr>
          <a:lstStyle/>
          <a:p>
            <a:pPr marL="630238" indent="-404813" algn="just">
              <a:buFont typeface="Arial" charset="0"/>
              <a:buChar char="•"/>
            </a:pPr>
            <a:r>
              <a:rPr lang="en-US" sz="2000" b="1">
                <a:solidFill>
                  <a:srgbClr val="0000CC"/>
                </a:solidFill>
                <a:latin typeface="Calibri" pitchFamily="34" charset="0"/>
              </a:rPr>
              <a:t>Sociability</a:t>
            </a:r>
            <a:r>
              <a:rPr lang="en-US" sz="2000" b="1">
                <a:latin typeface="Calibri" pitchFamily="34" charset="0"/>
              </a:rPr>
              <a:t> </a:t>
            </a:r>
            <a:r>
              <a:rPr lang="en-US" sz="2000">
                <a:latin typeface="Calibri" pitchFamily="34" charset="0"/>
              </a:rPr>
              <a:t>– the leader should not be </a:t>
            </a:r>
            <a:r>
              <a:rPr lang="en-US" sz="2000">
                <a:solidFill>
                  <a:srgbClr val="C00000"/>
                </a:solidFill>
                <a:latin typeface="Calibri" pitchFamily="34" charset="0"/>
              </a:rPr>
              <a:t>indifferent to the need of his followers </a:t>
            </a:r>
            <a:r>
              <a:rPr lang="en-US" sz="2000">
                <a:latin typeface="Calibri" pitchFamily="34" charset="0"/>
              </a:rPr>
              <a:t>work </a:t>
            </a:r>
            <a:r>
              <a:rPr lang="en-US" sz="2000">
                <a:solidFill>
                  <a:srgbClr val="C00000"/>
                </a:solidFill>
                <a:latin typeface="Calibri" pitchFamily="34" charset="0"/>
              </a:rPr>
              <a:t>wholeheartedly for fulfilling his mission</a:t>
            </a:r>
            <a:r>
              <a:rPr lang="en-US" sz="2000">
                <a:latin typeface="Calibri" pitchFamily="34" charset="0"/>
              </a:rPr>
              <a:t>,  If any follower has certain personal problems, the leader must do his best to help him. </a:t>
            </a:r>
            <a:endParaRPr lang="en-IN" sz="2000">
              <a:latin typeface="Calibri" pitchFamily="34" charset="0"/>
            </a:endParaRPr>
          </a:p>
          <a:p>
            <a:pPr marL="630238" indent="-404813" algn="just">
              <a:buFont typeface="Arial" charset="0"/>
              <a:buChar char="•"/>
            </a:pPr>
            <a:endParaRPr lang="en-US" sz="2000">
              <a:latin typeface="Calibri" pitchFamily="34" charset="0"/>
            </a:endParaRPr>
          </a:p>
          <a:p>
            <a:pPr marL="630238" indent="-404813" algn="just">
              <a:buFont typeface="Arial" charset="0"/>
              <a:buChar char="•"/>
            </a:pPr>
            <a:r>
              <a:rPr lang="en-US" sz="2000" b="1">
                <a:solidFill>
                  <a:srgbClr val="0000CC"/>
                </a:solidFill>
                <a:latin typeface="Calibri" pitchFamily="34" charset="0"/>
              </a:rPr>
              <a:t>Sound physical health</a:t>
            </a:r>
            <a:r>
              <a:rPr lang="en-US" sz="2000">
                <a:solidFill>
                  <a:srgbClr val="0000CC"/>
                </a:solidFill>
                <a:latin typeface="Calibri" pitchFamily="34" charset="0"/>
              </a:rPr>
              <a:t> </a:t>
            </a:r>
            <a:r>
              <a:rPr lang="en-US" sz="2000">
                <a:latin typeface="Calibri" pitchFamily="34" charset="0"/>
              </a:rPr>
              <a:t>– the leader must possess </a:t>
            </a:r>
            <a:r>
              <a:rPr lang="en-US" sz="2000">
                <a:solidFill>
                  <a:srgbClr val="C00000"/>
                </a:solidFill>
                <a:latin typeface="Calibri" pitchFamily="34" charset="0"/>
              </a:rPr>
              <a:t>physical health</a:t>
            </a:r>
            <a:r>
              <a:rPr lang="en-US" sz="2000">
                <a:latin typeface="Calibri" pitchFamily="34" charset="0"/>
              </a:rPr>
              <a:t>. Mental health,   If only the leader has the sound physical health.</a:t>
            </a:r>
            <a:endParaRPr lang="en-IN" sz="2000">
              <a:latin typeface="Calibri" pitchFamily="34" charset="0"/>
            </a:endParaRPr>
          </a:p>
          <a:p>
            <a:pPr marL="630238" indent="-404813" algn="just">
              <a:buFont typeface="Arial" charset="0"/>
              <a:buChar char="•"/>
            </a:pPr>
            <a:endParaRPr lang="en-US" sz="2000">
              <a:latin typeface="Calibri" pitchFamily="34" charset="0"/>
            </a:endParaRPr>
          </a:p>
          <a:p>
            <a:pPr marL="630238" indent="-404813" algn="just">
              <a:buFont typeface="Arial" charset="0"/>
              <a:buChar char="•"/>
            </a:pPr>
            <a:r>
              <a:rPr lang="en-US" sz="2000" b="1">
                <a:solidFill>
                  <a:srgbClr val="0000CC"/>
                </a:solidFill>
                <a:latin typeface="Calibri" pitchFamily="34" charset="0"/>
              </a:rPr>
              <a:t>Practicing  what  is  preached  </a:t>
            </a:r>
            <a:r>
              <a:rPr lang="en-US" sz="2000">
                <a:latin typeface="Calibri" pitchFamily="34" charset="0"/>
              </a:rPr>
              <a:t>–  the  leader  must  be  a  person  who  </a:t>
            </a:r>
            <a:r>
              <a:rPr lang="en-US" sz="2000">
                <a:solidFill>
                  <a:srgbClr val="C00000"/>
                </a:solidFill>
                <a:latin typeface="Calibri" pitchFamily="34" charset="0"/>
              </a:rPr>
              <a:t>practices  what  he preaches</a:t>
            </a:r>
            <a:r>
              <a:rPr lang="en-US" sz="2000">
                <a:latin typeface="Calibri" pitchFamily="34" charset="0"/>
              </a:rPr>
              <a:t>. He can talk of commitment to work only if he </a:t>
            </a:r>
            <a:r>
              <a:rPr lang="en-US" sz="2000">
                <a:solidFill>
                  <a:srgbClr val="C00000"/>
                </a:solidFill>
                <a:latin typeface="Calibri" pitchFamily="34" charset="0"/>
              </a:rPr>
              <a:t>himself is committed to work</a:t>
            </a:r>
            <a:r>
              <a:rPr lang="en-US" sz="2000">
                <a:latin typeface="Calibri" pitchFamily="34" charset="0"/>
              </a:rPr>
              <a:t>. </a:t>
            </a:r>
          </a:p>
          <a:p>
            <a:pPr marL="630238" indent="-404813" algn="just">
              <a:buFont typeface="Arial" charset="0"/>
              <a:buChar char="•"/>
            </a:pPr>
            <a:endParaRPr lang="en-US" sz="2000">
              <a:latin typeface="Calibri" pitchFamily="34" charset="0"/>
            </a:endParaRPr>
          </a:p>
          <a:p>
            <a:pPr marL="630238" indent="-404813" algn="just">
              <a:buFont typeface="Arial" charset="0"/>
              <a:buChar char="•"/>
            </a:pPr>
            <a:r>
              <a:rPr lang="en-US" sz="2000" b="1">
                <a:solidFill>
                  <a:srgbClr val="0000CC"/>
                </a:solidFill>
                <a:latin typeface="Calibri" pitchFamily="34" charset="0"/>
              </a:rPr>
              <a:t>Ambitious</a:t>
            </a:r>
            <a:r>
              <a:rPr lang="en-US" sz="2000">
                <a:latin typeface="Calibri" pitchFamily="34" charset="0"/>
              </a:rPr>
              <a:t> –the leader must always be an </a:t>
            </a:r>
            <a:r>
              <a:rPr lang="en-US" sz="2000">
                <a:solidFill>
                  <a:srgbClr val="C00000"/>
                </a:solidFill>
                <a:latin typeface="Calibri" pitchFamily="34" charset="0"/>
              </a:rPr>
              <a:t>ambitious person</a:t>
            </a:r>
            <a:r>
              <a:rPr lang="en-US" sz="2000">
                <a:latin typeface="Calibri" pitchFamily="34" charset="0"/>
              </a:rPr>
              <a:t>. Only then his </a:t>
            </a:r>
            <a:r>
              <a:rPr lang="en-US" sz="2000">
                <a:solidFill>
                  <a:srgbClr val="C00000"/>
                </a:solidFill>
                <a:latin typeface="Calibri" pitchFamily="34" charset="0"/>
              </a:rPr>
              <a:t>subordinate will be able to work with enthusiasm</a:t>
            </a:r>
            <a:r>
              <a:rPr lang="en-US" sz="2000">
                <a:latin typeface="Calibri" pitchFamily="34" charset="0"/>
              </a:rPr>
              <a:t>. He must always have some </a:t>
            </a:r>
            <a:r>
              <a:rPr lang="en-US" sz="2000">
                <a:solidFill>
                  <a:srgbClr val="C00000"/>
                </a:solidFill>
                <a:latin typeface="Calibri" pitchFamily="34" charset="0"/>
              </a:rPr>
              <a:t>novel plans to make things interesting</a:t>
            </a:r>
            <a:r>
              <a:rPr lang="en-US" sz="2000">
                <a:latin typeface="Calibri" pitchFamily="34" charset="0"/>
              </a:rPr>
              <a:t> for the followers.</a:t>
            </a:r>
            <a:endParaRPr lang="en-IN" sz="2000">
              <a:latin typeface="Calibri" pitchFamily="34" charset="0"/>
            </a:endParaRPr>
          </a:p>
          <a:p>
            <a:pPr marL="630238" indent="-404813" algn="just">
              <a:buFont typeface="Arial" charset="0"/>
              <a:buChar char="•"/>
            </a:pPr>
            <a:endParaRPr lang="en-US" sz="2000">
              <a:latin typeface="Calibri" pitchFamily="34" charset="0"/>
            </a:endParaRPr>
          </a:p>
          <a:p>
            <a:pPr marL="630238" indent="-404813" algn="just">
              <a:buFont typeface="Arial" charset="0"/>
              <a:buChar char="•"/>
            </a:pPr>
            <a:r>
              <a:rPr lang="en-US" sz="2000" b="1">
                <a:solidFill>
                  <a:srgbClr val="0000CC"/>
                </a:solidFill>
                <a:latin typeface="Calibri" pitchFamily="34" charset="0"/>
              </a:rPr>
              <a:t>Positive thinking </a:t>
            </a:r>
            <a:r>
              <a:rPr lang="en-US" sz="2000">
                <a:latin typeface="Calibri" pitchFamily="34" charset="0"/>
              </a:rPr>
              <a:t>– the leader must </a:t>
            </a:r>
            <a:r>
              <a:rPr lang="en-US" sz="2000">
                <a:solidFill>
                  <a:srgbClr val="C00000"/>
                </a:solidFill>
                <a:latin typeface="Calibri" pitchFamily="34" charset="0"/>
              </a:rPr>
              <a:t>be an optimist</a:t>
            </a:r>
            <a:r>
              <a:rPr lang="en-US" sz="2000">
                <a:latin typeface="Calibri" pitchFamily="34" charset="0"/>
              </a:rPr>
              <a:t>.  He must always have a </a:t>
            </a:r>
            <a:r>
              <a:rPr lang="en-US" sz="2000">
                <a:solidFill>
                  <a:srgbClr val="C00000"/>
                </a:solidFill>
                <a:latin typeface="Calibri" pitchFamily="34" charset="0"/>
              </a:rPr>
              <a:t>positive attitude </a:t>
            </a:r>
            <a:r>
              <a:rPr lang="en-US" sz="2000">
                <a:latin typeface="Calibri" pitchFamily="34" charset="0"/>
              </a:rPr>
              <a:t>towards his work. </a:t>
            </a:r>
            <a:endParaRPr lang="en-IN" sz="2000">
              <a:latin typeface="Calibri" pitchFamily="34" charset="0"/>
            </a:endParaRPr>
          </a:p>
        </p:txBody>
      </p:sp>
      <p:sp>
        <p:nvSpPr>
          <p:cNvPr id="46083" name="TextBox 2"/>
          <p:cNvSpPr txBox="1">
            <a:spLocks noChangeArrowheads="1"/>
          </p:cNvSpPr>
          <p:nvPr/>
        </p:nvSpPr>
        <p:spPr bwMode="auto">
          <a:xfrm>
            <a:off x="2286000" y="76200"/>
            <a:ext cx="4257675" cy="584200"/>
          </a:xfrm>
          <a:prstGeom prst="rect">
            <a:avLst/>
          </a:prstGeom>
          <a:noFill/>
          <a:ln w="9525">
            <a:noFill/>
            <a:miter lim="800000"/>
            <a:headEnd/>
            <a:tailEnd/>
          </a:ln>
        </p:spPr>
        <p:txBody>
          <a:bodyPr wrap="none">
            <a:spAutoFit/>
          </a:bodyPr>
          <a:lstStyle/>
          <a:p>
            <a:r>
              <a:rPr lang="en-US" sz="3200" b="1">
                <a:solidFill>
                  <a:srgbClr val="00B050"/>
                </a:solidFill>
                <a:latin typeface="Calibri" pitchFamily="34" charset="0"/>
              </a:rPr>
              <a:t>QUALITIES OF A LEADER</a:t>
            </a:r>
          </a:p>
        </p:txBody>
      </p:sp>
      <p:sp>
        <p:nvSpPr>
          <p:cNvPr id="4" name="Slide Number Placeholder 3"/>
          <p:cNvSpPr>
            <a:spLocks noGrp="1"/>
          </p:cNvSpPr>
          <p:nvPr>
            <p:ph type="sldNum" sz="quarter" idx="12"/>
          </p:nvPr>
        </p:nvSpPr>
        <p:spPr/>
        <p:txBody>
          <a:bodyPr/>
          <a:lstStyle/>
          <a:p>
            <a:pPr>
              <a:defRPr/>
            </a:pPr>
            <a:fld id="{1885AE4C-AADD-4420-A45C-B3B1455B68CA}"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ChangeArrowheads="1"/>
          </p:cNvSpPr>
          <p:nvPr/>
        </p:nvSpPr>
        <p:spPr bwMode="auto">
          <a:xfrm>
            <a:off x="381000" y="914400"/>
            <a:ext cx="8534400" cy="5632450"/>
          </a:xfrm>
          <a:prstGeom prst="rect">
            <a:avLst/>
          </a:prstGeom>
          <a:noFill/>
          <a:ln w="9525">
            <a:noFill/>
            <a:miter lim="800000"/>
            <a:headEnd/>
            <a:tailEnd/>
          </a:ln>
        </p:spPr>
        <p:txBody>
          <a:bodyPr>
            <a:spAutoFit/>
          </a:bodyPr>
          <a:lstStyle/>
          <a:p>
            <a:pPr marL="465138" indent="-344488" algn="just">
              <a:buFont typeface="Arial" charset="0"/>
              <a:buChar char="•"/>
            </a:pPr>
            <a:r>
              <a:rPr lang="en-US" sz="2000" b="1">
                <a:solidFill>
                  <a:srgbClr val="0000CC"/>
                </a:solidFill>
                <a:latin typeface="Calibri" pitchFamily="34" charset="0"/>
              </a:rPr>
              <a:t>Planning</a:t>
            </a:r>
            <a:r>
              <a:rPr lang="en-US" sz="2000">
                <a:latin typeface="Calibri" pitchFamily="34" charset="0"/>
              </a:rPr>
              <a:t> – he has to </a:t>
            </a:r>
            <a:r>
              <a:rPr lang="en-US" sz="2000">
                <a:solidFill>
                  <a:srgbClr val="C00000"/>
                </a:solidFill>
                <a:latin typeface="Calibri" pitchFamily="34" charset="0"/>
              </a:rPr>
              <a:t>prepare suitable plans </a:t>
            </a:r>
            <a:r>
              <a:rPr lang="en-US" sz="2000">
                <a:latin typeface="Calibri" pitchFamily="34" charset="0"/>
              </a:rPr>
              <a:t>for the effective functioning of his group/organization. Planning enables his followers to </a:t>
            </a:r>
            <a:r>
              <a:rPr lang="en-US" sz="2000">
                <a:solidFill>
                  <a:srgbClr val="C00000"/>
                </a:solidFill>
                <a:latin typeface="Calibri" pitchFamily="34" charset="0"/>
              </a:rPr>
              <a:t>work for the attainment of the desired goal </a:t>
            </a:r>
            <a:r>
              <a:rPr lang="en-US" sz="2000">
                <a:latin typeface="Calibri" pitchFamily="34" charset="0"/>
              </a:rPr>
              <a:t>in a systematic manner.</a:t>
            </a:r>
            <a:endParaRPr lang="en-IN" sz="2000">
              <a:latin typeface="Calibri" pitchFamily="34" charset="0"/>
            </a:endParaRPr>
          </a:p>
          <a:p>
            <a:pPr marL="465138" indent="-344488" algn="just">
              <a:buFont typeface="Arial" charset="0"/>
              <a:buChar char="•"/>
            </a:pPr>
            <a:endParaRPr lang="en-US" sz="2000">
              <a:latin typeface="Calibri" pitchFamily="34" charset="0"/>
            </a:endParaRPr>
          </a:p>
          <a:p>
            <a:pPr marL="465138" indent="-344488" algn="just">
              <a:buFont typeface="Arial" charset="0"/>
              <a:buChar char="•"/>
            </a:pPr>
            <a:r>
              <a:rPr lang="en-US" sz="2000" b="1">
                <a:solidFill>
                  <a:srgbClr val="0000CC"/>
                </a:solidFill>
                <a:latin typeface="Calibri" pitchFamily="34" charset="0"/>
              </a:rPr>
              <a:t>Policy-making</a:t>
            </a:r>
            <a:r>
              <a:rPr lang="en-US" sz="2000" b="1">
                <a:latin typeface="Calibri" pitchFamily="34" charset="0"/>
              </a:rPr>
              <a:t> </a:t>
            </a:r>
            <a:r>
              <a:rPr lang="en-US" sz="2000">
                <a:latin typeface="Calibri" pitchFamily="34" charset="0"/>
              </a:rPr>
              <a:t>– the leader has to evolve </a:t>
            </a:r>
            <a:r>
              <a:rPr lang="en-US" sz="2000">
                <a:solidFill>
                  <a:srgbClr val="C00000"/>
                </a:solidFill>
                <a:latin typeface="Calibri" pitchFamily="34" charset="0"/>
              </a:rPr>
              <a:t>suitable policies</a:t>
            </a:r>
            <a:r>
              <a:rPr lang="en-US" sz="2000">
                <a:latin typeface="Calibri" pitchFamily="34" charset="0"/>
              </a:rPr>
              <a:t> that guide his group in arriving at decisions.</a:t>
            </a:r>
            <a:endParaRPr lang="en-IN" sz="2000">
              <a:latin typeface="Calibri" pitchFamily="34" charset="0"/>
            </a:endParaRPr>
          </a:p>
          <a:p>
            <a:pPr marL="465138" indent="-344488" algn="just">
              <a:buFont typeface="Arial" charset="0"/>
              <a:buChar char="•"/>
            </a:pPr>
            <a:endParaRPr lang="en-US" sz="2000">
              <a:latin typeface="Calibri" pitchFamily="34" charset="0"/>
            </a:endParaRPr>
          </a:p>
          <a:p>
            <a:pPr marL="465138" indent="-344488" algn="just">
              <a:buFont typeface="Arial" charset="0"/>
              <a:buChar char="•"/>
            </a:pPr>
            <a:r>
              <a:rPr lang="en-US" sz="2000" b="1">
                <a:solidFill>
                  <a:srgbClr val="0000CC"/>
                </a:solidFill>
                <a:latin typeface="Calibri" pitchFamily="34" charset="0"/>
              </a:rPr>
              <a:t>Execution of plans and policies </a:t>
            </a:r>
            <a:r>
              <a:rPr lang="en-US" sz="2000">
                <a:latin typeface="Calibri" pitchFamily="34" charset="0"/>
              </a:rPr>
              <a:t>–The leader has to instigate his followers to </a:t>
            </a:r>
            <a:r>
              <a:rPr lang="en-US" sz="2000">
                <a:solidFill>
                  <a:srgbClr val="C00000"/>
                </a:solidFill>
                <a:latin typeface="Calibri" pitchFamily="34" charset="0"/>
              </a:rPr>
              <a:t>work in accordance with the plans and policies </a:t>
            </a:r>
            <a:r>
              <a:rPr lang="en-US" sz="2000">
                <a:latin typeface="Calibri" pitchFamily="34" charset="0"/>
              </a:rPr>
              <a:t>in order to achieve the desired goal.</a:t>
            </a:r>
            <a:endParaRPr lang="en-IN" sz="2000">
              <a:latin typeface="Calibri" pitchFamily="34" charset="0"/>
            </a:endParaRPr>
          </a:p>
          <a:p>
            <a:pPr marL="465138" indent="-344488" algn="just">
              <a:buFont typeface="Arial" charset="0"/>
              <a:buChar char="•"/>
            </a:pPr>
            <a:endParaRPr lang="en-US" sz="2000">
              <a:latin typeface="Calibri" pitchFamily="34" charset="0"/>
            </a:endParaRPr>
          </a:p>
          <a:p>
            <a:pPr marL="465138" indent="-344488" algn="just">
              <a:buFont typeface="Arial" charset="0"/>
              <a:buChar char="•"/>
            </a:pPr>
            <a:r>
              <a:rPr lang="en-US" sz="2000" b="1">
                <a:solidFill>
                  <a:srgbClr val="0000CC"/>
                </a:solidFill>
                <a:latin typeface="Calibri" pitchFamily="34" charset="0"/>
              </a:rPr>
              <a:t>Controlling internal relations </a:t>
            </a:r>
            <a:r>
              <a:rPr lang="en-US" sz="2000">
                <a:latin typeface="Calibri" pitchFamily="34" charset="0"/>
              </a:rPr>
              <a:t>– the leader has to ensure that there is </a:t>
            </a:r>
            <a:r>
              <a:rPr lang="en-US" sz="2000">
                <a:solidFill>
                  <a:srgbClr val="C00000"/>
                </a:solidFill>
                <a:latin typeface="Calibri" pitchFamily="34" charset="0"/>
              </a:rPr>
              <a:t>cordial relations among his group members </a:t>
            </a:r>
            <a:r>
              <a:rPr lang="en-US" sz="2000">
                <a:latin typeface="Calibri" pitchFamily="34" charset="0"/>
              </a:rPr>
              <a:t>and that they work in an atmosphere of proper co-operation and co-ordination. </a:t>
            </a:r>
          </a:p>
          <a:p>
            <a:pPr marL="465138" indent="-344488" algn="just">
              <a:buFont typeface="Arial" charset="0"/>
              <a:buChar char="•"/>
            </a:pPr>
            <a:endParaRPr lang="en-US" sz="2000">
              <a:latin typeface="Calibri" pitchFamily="34" charset="0"/>
            </a:endParaRPr>
          </a:p>
          <a:p>
            <a:pPr marL="465138" indent="-344488" algn="just">
              <a:buFont typeface="Arial" charset="0"/>
              <a:buChar char="•"/>
            </a:pPr>
            <a:r>
              <a:rPr lang="en-US" sz="2000" b="1">
                <a:solidFill>
                  <a:srgbClr val="0000CC"/>
                </a:solidFill>
                <a:latin typeface="Calibri" pitchFamily="34" charset="0"/>
              </a:rPr>
              <a:t>Representing the group </a:t>
            </a:r>
            <a:r>
              <a:rPr lang="en-US" sz="2000">
                <a:latin typeface="Calibri" pitchFamily="34" charset="0"/>
              </a:rPr>
              <a:t>– the leader has to </a:t>
            </a:r>
            <a:r>
              <a:rPr lang="en-US" sz="2000">
                <a:solidFill>
                  <a:srgbClr val="C00000"/>
                </a:solidFill>
                <a:latin typeface="Calibri" pitchFamily="34" charset="0"/>
              </a:rPr>
              <a:t>represent his group both within and outside the organization</a:t>
            </a:r>
            <a:r>
              <a:rPr lang="en-US" sz="2000">
                <a:latin typeface="Calibri" pitchFamily="34" charset="0"/>
              </a:rPr>
              <a:t> and convey the feelings, sentiments 	and the </a:t>
            </a:r>
            <a:r>
              <a:rPr lang="en-US" sz="2000">
                <a:solidFill>
                  <a:srgbClr val="C00000"/>
                </a:solidFill>
                <a:latin typeface="Calibri" pitchFamily="34" charset="0"/>
              </a:rPr>
              <a:t>stand of his group on important issues</a:t>
            </a:r>
            <a:r>
              <a:rPr lang="en-US" sz="2000">
                <a:latin typeface="Calibri" pitchFamily="34" charset="0"/>
              </a:rPr>
              <a:t>.</a:t>
            </a:r>
            <a:endParaRPr lang="en-IN" sz="2000">
              <a:latin typeface="Calibri" pitchFamily="34" charset="0"/>
            </a:endParaRPr>
          </a:p>
        </p:txBody>
      </p:sp>
      <p:sp>
        <p:nvSpPr>
          <p:cNvPr id="18435" name="Title 7"/>
          <p:cNvSpPr>
            <a:spLocks noGrp="1"/>
          </p:cNvSpPr>
          <p:nvPr>
            <p:ph type="title"/>
          </p:nvPr>
        </p:nvSpPr>
        <p:spPr>
          <a:xfrm>
            <a:off x="457200" y="274638"/>
            <a:ext cx="8305800" cy="584200"/>
          </a:xfrm>
        </p:spPr>
        <p:txBody>
          <a:bodyPr>
            <a:spAutoFit/>
          </a:bodyPr>
          <a:lstStyle/>
          <a:p>
            <a:pPr eaLnBrk="1" hangingPunct="1">
              <a:defRPr/>
            </a:pPr>
            <a:r>
              <a:rPr lang="en-US" sz="3200" b="1" dirty="0" smtClean="0">
                <a:solidFill>
                  <a:srgbClr val="00B050"/>
                </a:solidFill>
                <a:ea typeface="+mn-ea"/>
                <a:cs typeface="Arial" charset="0"/>
              </a:rPr>
              <a:t>FUNCTIONS OF A LEADER</a:t>
            </a:r>
          </a:p>
        </p:txBody>
      </p:sp>
      <p:sp>
        <p:nvSpPr>
          <p:cNvPr id="4" name="Slide Number Placeholder 3"/>
          <p:cNvSpPr>
            <a:spLocks noGrp="1"/>
          </p:cNvSpPr>
          <p:nvPr>
            <p:ph type="sldNum" sz="quarter" idx="12"/>
          </p:nvPr>
        </p:nvSpPr>
        <p:spPr/>
        <p:txBody>
          <a:bodyPr/>
          <a:lstStyle/>
          <a:p>
            <a:pPr>
              <a:defRPr/>
            </a:pPr>
            <a:fld id="{14B6D87C-695A-4396-A844-7EFF4D7F4012}"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ChangeArrowheads="1"/>
          </p:cNvSpPr>
          <p:nvPr/>
        </p:nvSpPr>
        <p:spPr bwMode="auto">
          <a:xfrm>
            <a:off x="304800" y="990600"/>
            <a:ext cx="8382000" cy="4986338"/>
          </a:xfrm>
          <a:prstGeom prst="rect">
            <a:avLst/>
          </a:prstGeom>
          <a:noFill/>
          <a:ln w="9525">
            <a:noFill/>
            <a:miter lim="800000"/>
            <a:headEnd/>
            <a:tailEnd/>
          </a:ln>
        </p:spPr>
        <p:txBody>
          <a:bodyPr>
            <a:spAutoFit/>
          </a:bodyPr>
          <a:lstStyle/>
          <a:p>
            <a:pPr marL="465138" indent="-465138" algn="just">
              <a:buFont typeface="Arial" pitchFamily="34" charset="0"/>
              <a:buChar char="•"/>
              <a:defRPr/>
            </a:pPr>
            <a:r>
              <a:rPr lang="en-US" sz="2000" b="1" dirty="0">
                <a:solidFill>
                  <a:srgbClr val="0000CC"/>
                </a:solidFill>
                <a:latin typeface="Calibri" pitchFamily="34" charset="0"/>
              </a:rPr>
              <a:t>Providing reward and punishment </a:t>
            </a:r>
            <a:r>
              <a:rPr lang="en-US" sz="2000" dirty="0">
                <a:latin typeface="Calibri" pitchFamily="34" charset="0"/>
              </a:rPr>
              <a:t>– if any subordinate has to </a:t>
            </a:r>
            <a:r>
              <a:rPr lang="en-US" sz="2000" dirty="0">
                <a:solidFill>
                  <a:srgbClr val="C00000"/>
                </a:solidFill>
                <a:latin typeface="Calibri" pitchFamily="34" charset="0"/>
              </a:rPr>
              <a:t>performed his task well and is sincere and committed</a:t>
            </a:r>
            <a:r>
              <a:rPr lang="en-US" sz="2000" dirty="0">
                <a:latin typeface="Calibri" pitchFamily="34" charset="0"/>
              </a:rPr>
              <a:t> to work, the leader shall reward such a person suitably. </a:t>
            </a: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Settlement of disputes </a:t>
            </a:r>
            <a:r>
              <a:rPr lang="en-US" sz="2000" dirty="0">
                <a:latin typeface="Calibri" pitchFamily="34" charset="0"/>
              </a:rPr>
              <a:t>– the leader has the duty to amicably </a:t>
            </a:r>
            <a:r>
              <a:rPr lang="en-US" sz="2000" dirty="0">
                <a:solidFill>
                  <a:srgbClr val="C00000"/>
                </a:solidFill>
                <a:latin typeface="Calibri" pitchFamily="34" charset="0"/>
              </a:rPr>
              <a:t>settle any dispute between him and his group members </a:t>
            </a:r>
            <a:r>
              <a:rPr lang="en-US" sz="2000" dirty="0">
                <a:latin typeface="Calibri" pitchFamily="34" charset="0"/>
              </a:rPr>
              <a:t>and also among the group members. </a:t>
            </a: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Role-model</a:t>
            </a:r>
            <a:r>
              <a:rPr lang="en-US" sz="2000" dirty="0">
                <a:solidFill>
                  <a:srgbClr val="0000CC"/>
                </a:solidFill>
                <a:latin typeface="Calibri" pitchFamily="34" charset="0"/>
              </a:rPr>
              <a:t> </a:t>
            </a:r>
            <a:r>
              <a:rPr lang="en-US" sz="2000" dirty="0">
                <a:latin typeface="Calibri" pitchFamily="34" charset="0"/>
              </a:rPr>
              <a:t>– the leader must set an example to his followers. He must </a:t>
            </a:r>
            <a:r>
              <a:rPr lang="en-US" sz="2000" dirty="0">
                <a:solidFill>
                  <a:srgbClr val="C00000"/>
                </a:solidFill>
                <a:latin typeface="Calibri" pitchFamily="34" charset="0"/>
              </a:rPr>
              <a:t>practice what he preaches</a:t>
            </a:r>
            <a:r>
              <a:rPr lang="en-US" sz="2000" dirty="0">
                <a:latin typeface="Calibri" pitchFamily="34" charset="0"/>
              </a:rPr>
              <a:t>. He must say what he does and do what he says. </a:t>
            </a:r>
            <a:endParaRPr lang="en-IN" sz="2000" dirty="0">
              <a:latin typeface="Calibri" pitchFamily="34" charset="0"/>
            </a:endParaRPr>
          </a:p>
          <a:p>
            <a:pPr marL="465138" indent="-465138" algn="just">
              <a:buFont typeface="Arial" pitchFamily="34" charset="0"/>
              <a:buChar char="•"/>
              <a:defRPr/>
            </a:pPr>
            <a:endParaRPr lang="en-US" sz="2000" dirty="0">
              <a:latin typeface="Calibri" pitchFamily="34" charset="0"/>
            </a:endParaRPr>
          </a:p>
          <a:p>
            <a:pPr marL="465138" indent="-465138" algn="just">
              <a:buFont typeface="Arial" pitchFamily="34" charset="0"/>
              <a:buChar char="•"/>
              <a:defRPr/>
            </a:pPr>
            <a:r>
              <a:rPr lang="en-US" sz="2000" b="1" dirty="0">
                <a:solidFill>
                  <a:srgbClr val="0000CC"/>
                </a:solidFill>
                <a:latin typeface="Calibri" pitchFamily="34" charset="0"/>
              </a:rPr>
              <a:t>Answerability</a:t>
            </a:r>
            <a:r>
              <a:rPr lang="en-US" sz="2000" dirty="0">
                <a:solidFill>
                  <a:srgbClr val="0000CC"/>
                </a:solidFill>
                <a:latin typeface="Calibri" pitchFamily="34" charset="0"/>
              </a:rPr>
              <a:t> </a:t>
            </a:r>
            <a:r>
              <a:rPr lang="en-US" sz="2000" dirty="0">
                <a:latin typeface="Calibri" pitchFamily="34" charset="0"/>
              </a:rPr>
              <a:t>– the leader becomes </a:t>
            </a:r>
            <a:r>
              <a:rPr lang="en-US" sz="2000" dirty="0">
                <a:solidFill>
                  <a:srgbClr val="C00000"/>
                </a:solidFill>
                <a:latin typeface="Calibri" pitchFamily="34" charset="0"/>
              </a:rPr>
              <a:t>accountable or answerable not only for his actions but also those of his followers.</a:t>
            </a:r>
            <a:endParaRPr lang="en-IN" sz="2000" dirty="0">
              <a:solidFill>
                <a:srgbClr val="C00000"/>
              </a:solidFill>
              <a:latin typeface="Calibri" pitchFamily="34" charset="0"/>
            </a:endParaRPr>
          </a:p>
          <a:p>
            <a:pPr>
              <a:defRPr/>
            </a:pPr>
            <a:r>
              <a:rPr lang="en-US" sz="2000" dirty="0">
                <a:latin typeface="Calibri" pitchFamily="34" charset="0"/>
              </a:rPr>
              <a:t/>
            </a:r>
            <a:br>
              <a:rPr lang="en-US" sz="2000" dirty="0">
                <a:latin typeface="Calibri" pitchFamily="34" charset="0"/>
              </a:rPr>
            </a:br>
            <a:endParaRPr lang="en-IN" dirty="0">
              <a:latin typeface="Calibri" pitchFamily="34" charset="0"/>
            </a:endParaRPr>
          </a:p>
        </p:txBody>
      </p:sp>
      <p:sp>
        <p:nvSpPr>
          <p:cNvPr id="19459" name="Title 5"/>
          <p:cNvSpPr>
            <a:spLocks noGrp="1"/>
          </p:cNvSpPr>
          <p:nvPr>
            <p:ph type="title"/>
          </p:nvPr>
        </p:nvSpPr>
        <p:spPr>
          <a:xfrm>
            <a:off x="457200" y="274638"/>
            <a:ext cx="7924800" cy="584200"/>
          </a:xfrm>
        </p:spPr>
        <p:txBody>
          <a:bodyPr>
            <a:spAutoFit/>
          </a:bodyPr>
          <a:lstStyle/>
          <a:p>
            <a:pPr eaLnBrk="1" hangingPunct="1">
              <a:defRPr/>
            </a:pPr>
            <a:r>
              <a:rPr lang="en-US" sz="3200" b="1" dirty="0" smtClean="0">
                <a:solidFill>
                  <a:srgbClr val="00B050"/>
                </a:solidFill>
                <a:ea typeface="+mn-ea"/>
                <a:cs typeface="Arial" charset="0"/>
              </a:rPr>
              <a:t>FUNCTIONS OF A LEADER</a:t>
            </a:r>
          </a:p>
        </p:txBody>
      </p:sp>
      <p:sp>
        <p:nvSpPr>
          <p:cNvPr id="4" name="Slide Number Placeholder 3"/>
          <p:cNvSpPr>
            <a:spLocks noGrp="1"/>
          </p:cNvSpPr>
          <p:nvPr>
            <p:ph type="sldNum" sz="quarter" idx="12"/>
          </p:nvPr>
        </p:nvSpPr>
        <p:spPr/>
        <p:txBody>
          <a:bodyPr/>
          <a:lstStyle/>
          <a:p>
            <a:pPr>
              <a:defRPr/>
            </a:pPr>
            <a:fld id="{A4E6C51B-66DE-45E1-8FE6-B09E84F972EC}"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ChangeArrowheads="1"/>
          </p:cNvSpPr>
          <p:nvPr/>
        </p:nvSpPr>
        <p:spPr bwMode="auto">
          <a:xfrm>
            <a:off x="228600" y="1219200"/>
            <a:ext cx="8915400" cy="4154488"/>
          </a:xfrm>
          <a:prstGeom prst="rect">
            <a:avLst/>
          </a:prstGeom>
          <a:noFill/>
          <a:ln w="9525">
            <a:noFill/>
            <a:miter lim="800000"/>
            <a:headEnd/>
            <a:tailEnd/>
          </a:ln>
        </p:spPr>
        <p:txBody>
          <a:bodyPr>
            <a:spAutoFit/>
          </a:bodyPr>
          <a:lstStyle/>
          <a:p>
            <a:pPr lvl="1"/>
            <a:r>
              <a:rPr lang="en-US" sz="2400">
                <a:latin typeface="Calibri" pitchFamily="34" charset="0"/>
              </a:rPr>
              <a:t>1.  Autocratic</a:t>
            </a:r>
            <a:endParaRPr lang="en-IN" sz="2400">
              <a:latin typeface="Calibri" pitchFamily="34" charset="0"/>
            </a:endParaRPr>
          </a:p>
          <a:p>
            <a:pPr lvl="1"/>
            <a:endParaRPr lang="en-US" sz="2400">
              <a:latin typeface="Calibri" pitchFamily="34" charset="0"/>
            </a:endParaRPr>
          </a:p>
          <a:p>
            <a:pPr lvl="1"/>
            <a:r>
              <a:rPr lang="en-US" sz="2400">
                <a:latin typeface="Calibri" pitchFamily="34" charset="0"/>
              </a:rPr>
              <a:t>2.  Democratic</a:t>
            </a:r>
            <a:endParaRPr lang="en-IN" sz="2400">
              <a:latin typeface="Calibri" pitchFamily="34" charset="0"/>
            </a:endParaRPr>
          </a:p>
          <a:p>
            <a:pPr lvl="1"/>
            <a:endParaRPr lang="en-US" sz="2400">
              <a:latin typeface="Calibri" pitchFamily="34" charset="0"/>
            </a:endParaRPr>
          </a:p>
          <a:p>
            <a:pPr lvl="1"/>
            <a:r>
              <a:rPr lang="en-US" sz="2400">
                <a:latin typeface="Calibri" pitchFamily="34" charset="0"/>
              </a:rPr>
              <a:t>3.  Laissez faire</a:t>
            </a:r>
            <a:endParaRPr lang="en-IN" sz="2400">
              <a:latin typeface="Calibri" pitchFamily="34" charset="0"/>
            </a:endParaRPr>
          </a:p>
          <a:p>
            <a:pPr lvl="1"/>
            <a:endParaRPr lang="en-US" sz="2400">
              <a:latin typeface="Calibri" pitchFamily="34" charset="0"/>
            </a:endParaRPr>
          </a:p>
          <a:p>
            <a:pPr lvl="1"/>
            <a:r>
              <a:rPr lang="en-US" sz="2400">
                <a:latin typeface="Calibri" pitchFamily="34" charset="0"/>
              </a:rPr>
              <a:t>4.  Functional</a:t>
            </a:r>
            <a:endParaRPr lang="en-IN" sz="2400">
              <a:latin typeface="Calibri" pitchFamily="34" charset="0"/>
            </a:endParaRPr>
          </a:p>
          <a:p>
            <a:pPr lvl="1"/>
            <a:endParaRPr lang="en-US" sz="2400">
              <a:latin typeface="Calibri" pitchFamily="34" charset="0"/>
            </a:endParaRPr>
          </a:p>
          <a:p>
            <a:pPr lvl="1"/>
            <a:r>
              <a:rPr lang="en-US" sz="2400">
                <a:latin typeface="Calibri" pitchFamily="34" charset="0"/>
              </a:rPr>
              <a:t>5.  Institutional and</a:t>
            </a:r>
            <a:endParaRPr lang="en-IN" sz="2400">
              <a:latin typeface="Calibri" pitchFamily="34" charset="0"/>
            </a:endParaRPr>
          </a:p>
          <a:p>
            <a:pPr lvl="1"/>
            <a:endParaRPr lang="en-US" sz="2400">
              <a:latin typeface="Calibri" pitchFamily="34" charset="0"/>
            </a:endParaRPr>
          </a:p>
          <a:p>
            <a:pPr lvl="1"/>
            <a:r>
              <a:rPr lang="en-US" sz="2400">
                <a:latin typeface="Calibri" pitchFamily="34" charset="0"/>
              </a:rPr>
              <a:t>6.  Paternalistic</a:t>
            </a:r>
            <a:endParaRPr lang="en-IN" sz="2400">
              <a:latin typeface="Calibri" pitchFamily="34" charset="0"/>
            </a:endParaRPr>
          </a:p>
        </p:txBody>
      </p:sp>
      <p:sp>
        <p:nvSpPr>
          <p:cNvPr id="20483" name="Title 7"/>
          <p:cNvSpPr>
            <a:spLocks noGrp="1"/>
          </p:cNvSpPr>
          <p:nvPr>
            <p:ph type="title"/>
          </p:nvPr>
        </p:nvSpPr>
        <p:spPr>
          <a:xfrm>
            <a:off x="457200" y="274638"/>
            <a:ext cx="8305800" cy="584200"/>
          </a:xfrm>
        </p:spPr>
        <p:txBody>
          <a:bodyPr>
            <a:spAutoFit/>
          </a:bodyPr>
          <a:lstStyle/>
          <a:p>
            <a:pPr eaLnBrk="1" hangingPunct="1">
              <a:defRPr/>
            </a:pPr>
            <a:r>
              <a:rPr lang="en-US" sz="3200" b="1" dirty="0" smtClean="0">
                <a:solidFill>
                  <a:srgbClr val="00B050"/>
                </a:solidFill>
                <a:ea typeface="+mn-ea"/>
                <a:cs typeface="Arial" charset="0"/>
              </a:rPr>
              <a:t>DIFFERENT KINDS OF LEADERSHIP STYLES</a:t>
            </a:r>
          </a:p>
        </p:txBody>
      </p:sp>
      <p:sp>
        <p:nvSpPr>
          <p:cNvPr id="4" name="Slide Number Placeholder 3"/>
          <p:cNvSpPr>
            <a:spLocks noGrp="1"/>
          </p:cNvSpPr>
          <p:nvPr>
            <p:ph type="sldNum" sz="quarter" idx="12"/>
          </p:nvPr>
        </p:nvSpPr>
        <p:spPr/>
        <p:txBody>
          <a:bodyPr/>
          <a:lstStyle/>
          <a:p>
            <a:pPr>
              <a:defRPr/>
            </a:pPr>
            <a:fld id="{6462E69D-1684-4172-AAB4-9E3FC4F4BF63}"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ChangeArrowheads="1"/>
          </p:cNvSpPr>
          <p:nvPr/>
        </p:nvSpPr>
        <p:spPr bwMode="auto">
          <a:xfrm>
            <a:off x="228600" y="896938"/>
            <a:ext cx="5638800" cy="4894262"/>
          </a:xfrm>
          <a:prstGeom prst="rect">
            <a:avLst/>
          </a:prstGeom>
          <a:noFill/>
          <a:ln w="9525">
            <a:noFill/>
            <a:miter lim="800000"/>
            <a:headEnd/>
            <a:tailEnd/>
          </a:ln>
        </p:spPr>
        <p:txBody>
          <a:bodyPr>
            <a:spAutoFit/>
          </a:bodyPr>
          <a:lstStyle/>
          <a:p>
            <a:pPr marL="404813" indent="-284163" algn="just">
              <a:buFont typeface="Arial" charset="0"/>
              <a:buChar char="•"/>
            </a:pPr>
            <a:r>
              <a:rPr lang="en-US" sz="2400">
                <a:latin typeface="Calibri" pitchFamily="34" charset="0"/>
              </a:rPr>
              <a:t>An </a:t>
            </a:r>
            <a:r>
              <a:rPr lang="en-US" sz="2400">
                <a:solidFill>
                  <a:srgbClr val="0000CC"/>
                </a:solidFill>
                <a:latin typeface="Calibri" pitchFamily="34" charset="0"/>
              </a:rPr>
              <a:t>autocratic leader wants his subordinates </a:t>
            </a:r>
            <a:r>
              <a:rPr lang="en-US" sz="2400">
                <a:latin typeface="Calibri" pitchFamily="34" charset="0"/>
              </a:rPr>
              <a:t>to </a:t>
            </a:r>
            <a:r>
              <a:rPr lang="en-US" sz="2400">
                <a:solidFill>
                  <a:srgbClr val="0000CC"/>
                </a:solidFill>
                <a:latin typeface="Calibri" pitchFamily="34" charset="0"/>
              </a:rPr>
              <a:t>work in the manner he wants</a:t>
            </a:r>
            <a:endParaRPr lang="en-US" sz="2400">
              <a:latin typeface="Calibri" pitchFamily="34" charset="0"/>
            </a:endParaRPr>
          </a:p>
          <a:p>
            <a:pPr marL="404813" indent="-284163" algn="just">
              <a:buFont typeface="Arial" charset="0"/>
              <a:buChar char="•"/>
            </a:pPr>
            <a:r>
              <a:rPr lang="en-US" sz="2400">
                <a:latin typeface="Calibri" pitchFamily="34" charset="0"/>
              </a:rPr>
              <a:t>Tells them </a:t>
            </a:r>
            <a:r>
              <a:rPr lang="en-US" sz="2400">
                <a:solidFill>
                  <a:srgbClr val="0000CC"/>
                </a:solidFill>
                <a:latin typeface="Calibri" pitchFamily="34" charset="0"/>
              </a:rPr>
              <a:t>what they should do</a:t>
            </a:r>
            <a:r>
              <a:rPr lang="en-US" sz="2400">
                <a:latin typeface="Calibri" pitchFamily="34" charset="0"/>
              </a:rPr>
              <a:t>, he </a:t>
            </a:r>
            <a:r>
              <a:rPr lang="en-US" sz="2400">
                <a:solidFill>
                  <a:srgbClr val="0000CC"/>
                </a:solidFill>
                <a:latin typeface="Calibri" pitchFamily="34" charset="0"/>
              </a:rPr>
              <a:t>does not let his followers </a:t>
            </a:r>
            <a:r>
              <a:rPr lang="en-US" sz="2400">
                <a:latin typeface="Calibri" pitchFamily="34" charset="0"/>
              </a:rPr>
              <a:t>offer any suggestion</a:t>
            </a:r>
          </a:p>
          <a:p>
            <a:pPr marL="404813" indent="-284163" algn="just">
              <a:buFont typeface="Arial" charset="0"/>
              <a:buChar char="•"/>
            </a:pPr>
            <a:r>
              <a:rPr lang="en-US" sz="2400">
                <a:solidFill>
                  <a:srgbClr val="0000CC"/>
                </a:solidFill>
                <a:latin typeface="Calibri" pitchFamily="34" charset="0"/>
              </a:rPr>
              <a:t>Specifies the goal</a:t>
            </a:r>
            <a:r>
              <a:rPr lang="en-US" sz="2400">
                <a:latin typeface="Calibri" pitchFamily="34" charset="0"/>
              </a:rPr>
              <a:t>, makes </a:t>
            </a:r>
            <a:r>
              <a:rPr lang="en-US" sz="2400">
                <a:solidFill>
                  <a:srgbClr val="0000CC"/>
                </a:solidFill>
                <a:latin typeface="Calibri" pitchFamily="34" charset="0"/>
              </a:rPr>
              <a:t>available the resources that he thinks </a:t>
            </a:r>
            <a:r>
              <a:rPr lang="en-US" sz="2400">
                <a:latin typeface="Calibri" pitchFamily="34" charset="0"/>
              </a:rPr>
              <a:t>are enough and </a:t>
            </a:r>
            <a:r>
              <a:rPr lang="en-US" sz="2400">
                <a:solidFill>
                  <a:srgbClr val="0000CC"/>
                </a:solidFill>
                <a:latin typeface="Calibri" pitchFamily="34" charset="0"/>
              </a:rPr>
              <a:t>sets the deadline </a:t>
            </a:r>
            <a:r>
              <a:rPr lang="en-US" sz="2400">
                <a:latin typeface="Calibri" pitchFamily="34" charset="0"/>
              </a:rPr>
              <a:t>within which the subordinates will have </a:t>
            </a:r>
            <a:r>
              <a:rPr lang="en-US" sz="2400">
                <a:solidFill>
                  <a:srgbClr val="0000CC"/>
                </a:solidFill>
                <a:latin typeface="Calibri" pitchFamily="34" charset="0"/>
              </a:rPr>
              <a:t>to complete the task</a:t>
            </a:r>
            <a:endParaRPr lang="en-US" sz="2400">
              <a:latin typeface="Calibri" pitchFamily="34" charset="0"/>
            </a:endParaRPr>
          </a:p>
          <a:p>
            <a:pPr marL="404813" indent="-284163" algn="just">
              <a:buFont typeface="Arial" charset="0"/>
              <a:buChar char="•"/>
            </a:pPr>
            <a:r>
              <a:rPr lang="en-US" sz="2400">
                <a:solidFill>
                  <a:srgbClr val="0000CC"/>
                </a:solidFill>
                <a:latin typeface="Calibri" pitchFamily="34" charset="0"/>
              </a:rPr>
              <a:t>Subordinates have to report </a:t>
            </a:r>
            <a:r>
              <a:rPr lang="en-US" sz="2400">
                <a:latin typeface="Calibri" pitchFamily="34" charset="0"/>
              </a:rPr>
              <a:t>to him at </a:t>
            </a:r>
            <a:r>
              <a:rPr lang="en-US" sz="2400">
                <a:solidFill>
                  <a:srgbClr val="0000CC"/>
                </a:solidFill>
                <a:latin typeface="Calibri" pitchFamily="34" charset="0"/>
              </a:rPr>
              <a:t>regular intervals </a:t>
            </a:r>
            <a:r>
              <a:rPr lang="en-US" sz="2400">
                <a:latin typeface="Calibri" pitchFamily="34" charset="0"/>
              </a:rPr>
              <a:t>to show the progress of work</a:t>
            </a:r>
            <a:endParaRPr lang="en-IN" sz="2400">
              <a:latin typeface="Calibri" pitchFamily="34" charset="0"/>
            </a:endParaRPr>
          </a:p>
        </p:txBody>
      </p:sp>
      <p:pic>
        <p:nvPicPr>
          <p:cNvPr id="50179" name="Picture 2" descr="C:\Users\hp\Desktop\MA\4e639f53a054acf6fd1bdd1a5d26120b.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334000" y="457200"/>
            <a:ext cx="4114800" cy="3962400"/>
          </a:xfrm>
          <a:prstGeom prst="rect">
            <a:avLst/>
          </a:prstGeom>
          <a:noFill/>
          <a:ln w="9525">
            <a:noFill/>
            <a:miter lim="800000"/>
            <a:headEnd/>
            <a:tailEnd/>
          </a:ln>
        </p:spPr>
      </p:pic>
      <p:sp>
        <p:nvSpPr>
          <p:cNvPr id="21508" name="Title 7"/>
          <p:cNvSpPr>
            <a:spLocks noGrp="1"/>
          </p:cNvSpPr>
          <p:nvPr>
            <p:ph type="title"/>
          </p:nvPr>
        </p:nvSpPr>
        <p:spPr>
          <a:xfrm>
            <a:off x="457200" y="152400"/>
            <a:ext cx="8001000" cy="584200"/>
          </a:xfrm>
        </p:spPr>
        <p:txBody>
          <a:bodyPr>
            <a:spAutoFit/>
          </a:bodyPr>
          <a:lstStyle/>
          <a:p>
            <a:pPr eaLnBrk="1" hangingPunct="1">
              <a:defRPr/>
            </a:pPr>
            <a:r>
              <a:rPr lang="en-US" sz="3200" b="1" dirty="0" smtClean="0">
                <a:solidFill>
                  <a:srgbClr val="00B050"/>
                </a:solidFill>
                <a:ea typeface="+mn-ea"/>
                <a:cs typeface="Arial" charset="0"/>
              </a:rPr>
              <a:t>AUTOCRATIC</a:t>
            </a:r>
          </a:p>
        </p:txBody>
      </p:sp>
      <p:sp>
        <p:nvSpPr>
          <p:cNvPr id="5" name="Slide Number Placeholder 4"/>
          <p:cNvSpPr>
            <a:spLocks noGrp="1"/>
          </p:cNvSpPr>
          <p:nvPr>
            <p:ph type="sldNum" sz="quarter" idx="12"/>
          </p:nvPr>
        </p:nvSpPr>
        <p:spPr/>
        <p:txBody>
          <a:bodyPr/>
          <a:lstStyle/>
          <a:p>
            <a:pPr>
              <a:defRPr/>
            </a:pPr>
            <a:fld id="{BFD21827-2DC7-4563-8DB4-A072B6616750}"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ChangeArrowheads="1"/>
          </p:cNvSpPr>
          <p:nvPr/>
        </p:nvSpPr>
        <p:spPr bwMode="auto">
          <a:xfrm>
            <a:off x="0" y="914400"/>
            <a:ext cx="4724400" cy="4708525"/>
          </a:xfrm>
          <a:prstGeom prst="rect">
            <a:avLst/>
          </a:prstGeom>
          <a:noFill/>
          <a:ln w="9525">
            <a:noFill/>
            <a:miter lim="800000"/>
            <a:headEnd/>
            <a:tailEnd/>
          </a:ln>
        </p:spPr>
        <p:txBody>
          <a:bodyPr>
            <a:spAutoFit/>
          </a:bodyPr>
          <a:lstStyle/>
          <a:p>
            <a:pPr marL="344488" indent="-284163" algn="just">
              <a:buFont typeface="Arial" charset="0"/>
              <a:buChar char="•"/>
            </a:pPr>
            <a:r>
              <a:rPr lang="en-US" sz="2000">
                <a:latin typeface="Calibri" pitchFamily="34" charset="0"/>
              </a:rPr>
              <a:t>Autocratic leader thinks that his </a:t>
            </a:r>
            <a:r>
              <a:rPr lang="en-US" sz="2000">
                <a:solidFill>
                  <a:srgbClr val="0000CC"/>
                </a:solidFill>
                <a:latin typeface="Calibri" pitchFamily="34" charset="0"/>
              </a:rPr>
              <a:t>subordinates are incapable of making decisions</a:t>
            </a:r>
          </a:p>
          <a:p>
            <a:pPr marL="344488" indent="-284163" algn="just">
              <a:buFont typeface="Arial" charset="0"/>
              <a:buChar char="•"/>
            </a:pPr>
            <a:r>
              <a:rPr lang="en-US" sz="2000">
                <a:latin typeface="Calibri" pitchFamily="34" charset="0"/>
              </a:rPr>
              <a:t>A subordinate, </a:t>
            </a:r>
            <a:r>
              <a:rPr lang="en-US" sz="2000">
                <a:solidFill>
                  <a:srgbClr val="0000CC"/>
                </a:solidFill>
                <a:latin typeface="Calibri" pitchFamily="34" charset="0"/>
              </a:rPr>
              <a:t>who performs as per the specifications of the leader, is rewarded </a:t>
            </a:r>
            <a:r>
              <a:rPr lang="en-US" sz="2000">
                <a:latin typeface="Calibri" pitchFamily="34" charset="0"/>
              </a:rPr>
              <a:t>while the one who fails to perform is punished</a:t>
            </a:r>
          </a:p>
          <a:p>
            <a:pPr marL="344488" indent="-284163" algn="just">
              <a:buFont typeface="Arial" charset="0"/>
              <a:buChar char="•"/>
            </a:pPr>
            <a:r>
              <a:rPr lang="en-US" sz="2000">
                <a:solidFill>
                  <a:srgbClr val="0000CC"/>
                </a:solidFill>
                <a:latin typeface="Calibri" pitchFamily="34" charset="0"/>
              </a:rPr>
              <a:t>Punishment may be in the form of fines, suspension</a:t>
            </a:r>
            <a:r>
              <a:rPr lang="en-US" sz="2000">
                <a:latin typeface="Calibri" pitchFamily="34" charset="0"/>
              </a:rPr>
              <a:t>, transfer, demotion or dismissal</a:t>
            </a:r>
            <a:endParaRPr lang="en-IN" sz="2000">
              <a:latin typeface="Calibri" pitchFamily="34" charset="0"/>
            </a:endParaRPr>
          </a:p>
          <a:p>
            <a:pPr marL="344488" indent="-284163" algn="just">
              <a:buFont typeface="Arial" charset="0"/>
              <a:buChar char="•"/>
            </a:pPr>
            <a:r>
              <a:rPr lang="en-US" sz="2000">
                <a:solidFill>
                  <a:srgbClr val="0000CC"/>
                </a:solidFill>
                <a:latin typeface="Calibri" pitchFamily="34" charset="0"/>
              </a:rPr>
              <a:t>Autocratic leader does not have confidence on his subordinates</a:t>
            </a:r>
            <a:r>
              <a:rPr lang="en-US" sz="2000">
                <a:latin typeface="Calibri" pitchFamily="34" charset="0"/>
              </a:rPr>
              <a:t> </a:t>
            </a:r>
          </a:p>
          <a:p>
            <a:pPr marL="344488" indent="-284163" algn="just">
              <a:buFont typeface="Arial" charset="0"/>
              <a:buChar char="•"/>
            </a:pPr>
            <a:r>
              <a:rPr lang="en-US" sz="2000">
                <a:latin typeface="Calibri" pitchFamily="34" charset="0"/>
              </a:rPr>
              <a:t>He thinks that they are </a:t>
            </a:r>
            <a:r>
              <a:rPr lang="en-US" sz="2000">
                <a:solidFill>
                  <a:srgbClr val="0000CC"/>
                </a:solidFill>
                <a:latin typeface="Calibri" pitchFamily="34" charset="0"/>
              </a:rPr>
              <a:t>basically lazy</a:t>
            </a:r>
            <a:r>
              <a:rPr lang="en-US" sz="2000">
                <a:latin typeface="Calibri" pitchFamily="34" charset="0"/>
              </a:rPr>
              <a:t>, have an inherent dislike for work and are not ambitious and creative</a:t>
            </a:r>
            <a:endParaRPr lang="en-IN" sz="2000">
              <a:latin typeface="Calibri" pitchFamily="34" charset="0"/>
            </a:endParaRPr>
          </a:p>
        </p:txBody>
      </p:sp>
      <p:pic>
        <p:nvPicPr>
          <p:cNvPr id="51203" name="Picture 2" descr="C:\Users\hp\Desktop\MA\images (2).jpg"/>
          <p:cNvPicPr>
            <a:picLocks noChangeAspect="1" noChangeArrowheads="1"/>
          </p:cNvPicPr>
          <p:nvPr/>
        </p:nvPicPr>
        <p:blipFill>
          <a:blip r:embed="rId2"/>
          <a:srcRect/>
          <a:stretch>
            <a:fillRect/>
          </a:stretch>
        </p:blipFill>
        <p:spPr bwMode="auto">
          <a:xfrm>
            <a:off x="4800600" y="1447800"/>
            <a:ext cx="4343400" cy="3429000"/>
          </a:xfrm>
          <a:prstGeom prst="rect">
            <a:avLst/>
          </a:prstGeom>
          <a:noFill/>
          <a:ln w="9525">
            <a:noFill/>
            <a:miter lim="800000"/>
            <a:headEnd/>
            <a:tailEnd/>
          </a:ln>
        </p:spPr>
      </p:pic>
      <p:sp>
        <p:nvSpPr>
          <p:cNvPr id="22532" name="Title 6"/>
          <p:cNvSpPr>
            <a:spLocks noGrp="1"/>
          </p:cNvSpPr>
          <p:nvPr>
            <p:ph type="title"/>
          </p:nvPr>
        </p:nvSpPr>
        <p:spPr>
          <a:xfrm>
            <a:off x="457200" y="274638"/>
            <a:ext cx="8153400" cy="584200"/>
          </a:xfrm>
        </p:spPr>
        <p:txBody>
          <a:bodyPr>
            <a:spAutoFit/>
          </a:bodyPr>
          <a:lstStyle/>
          <a:p>
            <a:pPr eaLnBrk="1" hangingPunct="1">
              <a:defRPr/>
            </a:pPr>
            <a:r>
              <a:rPr lang="en-US" sz="3200" b="1" dirty="0" smtClean="0">
                <a:solidFill>
                  <a:srgbClr val="00B050"/>
                </a:solidFill>
                <a:ea typeface="+mn-ea"/>
                <a:cs typeface="Arial" charset="0"/>
              </a:rPr>
              <a:t>AUTOCRATIC</a:t>
            </a:r>
          </a:p>
        </p:txBody>
      </p:sp>
      <p:sp>
        <p:nvSpPr>
          <p:cNvPr id="5" name="Slide Number Placeholder 4"/>
          <p:cNvSpPr>
            <a:spLocks noGrp="1"/>
          </p:cNvSpPr>
          <p:nvPr>
            <p:ph type="sldNum" sz="quarter" idx="12"/>
          </p:nvPr>
        </p:nvSpPr>
        <p:spPr/>
        <p:txBody>
          <a:bodyPr/>
          <a:lstStyle/>
          <a:p>
            <a:pPr>
              <a:defRPr/>
            </a:pPr>
            <a:fld id="{22FF0343-63C1-49D3-880F-43CD9B357830}"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43000"/>
            <a:ext cx="9144000" cy="5324475"/>
          </a:xfrm>
          <a:prstGeom prst="rect">
            <a:avLst/>
          </a:prstGeom>
        </p:spPr>
        <p:txBody>
          <a:bodyPr>
            <a:spAutoFit/>
          </a:bodyPr>
          <a:lstStyle/>
          <a:p>
            <a:pPr marL="231775" lvl="1" algn="just">
              <a:defRPr/>
            </a:pPr>
            <a:r>
              <a:rPr lang="en-US" sz="2000" b="1" dirty="0">
                <a:solidFill>
                  <a:srgbClr val="C00000"/>
                </a:solidFill>
                <a:latin typeface="Arial" panose="020B0604020202020204" pitchFamily="34" charset="0"/>
                <a:cs typeface="Arial" panose="020B0604020202020204" pitchFamily="34" charset="0"/>
              </a:rPr>
              <a:t>Communication may be made through gestures</a:t>
            </a:r>
            <a:r>
              <a:rPr lang="en-US" sz="2000" dirty="0">
                <a:latin typeface="Arial" panose="020B0604020202020204" pitchFamily="34" charset="0"/>
                <a:cs typeface="Arial" panose="020B0604020202020204" pitchFamily="34" charset="0"/>
              </a:rPr>
              <a:t>: </a:t>
            </a:r>
          </a:p>
          <a:p>
            <a:pPr marL="755650" lvl="1" indent="-290513" algn="just">
              <a:buFont typeface="Arial" pitchFamily="34" charset="0"/>
              <a:buChar char="•"/>
              <a:defRPr/>
            </a:pPr>
            <a:r>
              <a:rPr lang="en-US" sz="2000" dirty="0">
                <a:latin typeface="Arial" panose="020B0604020202020204" pitchFamily="34" charset="0"/>
                <a:cs typeface="Arial" panose="020B0604020202020204" pitchFamily="34" charset="0"/>
              </a:rPr>
              <a:t>Communication is not only by oral &amp; written it is also by gestures </a:t>
            </a:r>
          </a:p>
          <a:p>
            <a:pPr marL="755650" lvl="1" indent="-290513" algn="just">
              <a:buFont typeface="Arial" pitchFamily="34" charset="0"/>
              <a:buChar char="•"/>
              <a:defRPr/>
            </a:pPr>
            <a:r>
              <a:rPr lang="en-US" sz="2000" dirty="0">
                <a:latin typeface="Arial" panose="020B0604020202020204" pitchFamily="34" charset="0"/>
                <a:cs typeface="Arial" panose="020B0604020202020204" pitchFamily="34" charset="0"/>
              </a:rPr>
              <a:t>Example: Nodding of heads, rolling of eyes etc</a:t>
            </a:r>
          </a:p>
          <a:p>
            <a:pPr lvl="1" algn="just">
              <a:defRPr/>
            </a:pPr>
            <a:endParaRPr lang="en-US" sz="2000" b="1" dirty="0">
              <a:latin typeface="Arial" panose="020B0604020202020204" pitchFamily="34" charset="0"/>
              <a:cs typeface="Arial" panose="020B0604020202020204" pitchFamily="34" charset="0"/>
            </a:endParaRPr>
          </a:p>
          <a:p>
            <a:pPr marL="225425" lvl="1" algn="just">
              <a:defRPr/>
            </a:pPr>
            <a:r>
              <a:rPr lang="en-US" sz="2000" b="1" dirty="0">
                <a:solidFill>
                  <a:srgbClr val="C00000"/>
                </a:solidFill>
                <a:latin typeface="Arial" panose="020B0604020202020204" pitchFamily="34" charset="0"/>
                <a:cs typeface="Arial" panose="020B0604020202020204" pitchFamily="34" charset="0"/>
              </a:rPr>
              <a:t>Communication is all-pervasive</a:t>
            </a:r>
            <a:r>
              <a:rPr lang="en-US" sz="2000" dirty="0">
                <a:latin typeface="Arial" panose="020B0604020202020204" pitchFamily="34" charset="0"/>
                <a:cs typeface="Arial" panose="020B0604020202020204" pitchFamily="34" charset="0"/>
              </a:rPr>
              <a:t>: </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Communication is </a:t>
            </a:r>
            <a:r>
              <a:rPr lang="en-US" sz="2000" dirty="0" err="1">
                <a:latin typeface="Arial" panose="020B0604020202020204" pitchFamily="34" charset="0"/>
                <a:cs typeface="Arial" panose="020B0604020202020204" pitchFamily="34" charset="0"/>
              </a:rPr>
              <a:t>omni</a:t>
            </a:r>
            <a:r>
              <a:rPr lang="en-US" sz="2000" dirty="0">
                <a:latin typeface="Arial" panose="020B0604020202020204" pitchFamily="34" charset="0"/>
                <a:cs typeface="Arial" panose="020B0604020202020204" pitchFamily="34" charset="0"/>
              </a:rPr>
              <a:t> present. It is found in all levels mgmt</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Example: Top mgmt com to middle mgmt, middle com to supervisors etc</a:t>
            </a:r>
          </a:p>
          <a:p>
            <a:pPr lvl="1" algn="just">
              <a:defRPr/>
            </a:pPr>
            <a:endParaRPr lang="en-US" sz="2000" b="1" dirty="0">
              <a:latin typeface="Arial" panose="020B0604020202020204" pitchFamily="34" charset="0"/>
              <a:cs typeface="Arial" panose="020B0604020202020204" pitchFamily="34" charset="0"/>
            </a:endParaRPr>
          </a:p>
          <a:p>
            <a:pPr marL="231775" lvl="1" algn="just">
              <a:defRPr/>
            </a:pPr>
            <a:r>
              <a:rPr lang="en-US" sz="2000" b="1" dirty="0">
                <a:solidFill>
                  <a:srgbClr val="C00000"/>
                </a:solidFill>
                <a:latin typeface="Arial" panose="020B0604020202020204" pitchFamily="34" charset="0"/>
                <a:cs typeface="Arial" panose="020B0604020202020204" pitchFamily="34" charset="0"/>
              </a:rPr>
              <a:t>Communication is a continuous process</a:t>
            </a:r>
            <a:r>
              <a:rPr lang="en-US" sz="2000" dirty="0">
                <a:latin typeface="Arial" panose="020B0604020202020204" pitchFamily="34" charset="0"/>
                <a:cs typeface="Arial" panose="020B0604020202020204" pitchFamily="34" charset="0"/>
              </a:rPr>
              <a:t>: </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Sharing or exchanging information is an ongoing activity, as long as there is work there is communication</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Example: personal, official or unofficial</a:t>
            </a:r>
          </a:p>
          <a:p>
            <a:pPr lvl="1" algn="just">
              <a:defRPr/>
            </a:pPr>
            <a:endParaRPr lang="en-US" sz="2000" b="1" dirty="0">
              <a:latin typeface="Arial" panose="020B0604020202020204" pitchFamily="34" charset="0"/>
              <a:cs typeface="Arial" panose="020B0604020202020204" pitchFamily="34" charset="0"/>
            </a:endParaRPr>
          </a:p>
          <a:p>
            <a:pPr marL="225425" lvl="1" algn="just">
              <a:defRPr/>
            </a:pPr>
            <a:r>
              <a:rPr lang="en-US" sz="2000" b="1" dirty="0">
                <a:solidFill>
                  <a:srgbClr val="C00000"/>
                </a:solidFill>
                <a:latin typeface="Arial" panose="020B0604020202020204" pitchFamily="34" charset="0"/>
                <a:cs typeface="Arial" panose="020B0604020202020204" pitchFamily="34" charset="0"/>
              </a:rPr>
              <a:t>Communication may be formal or informal: </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Formal com follow the </a:t>
            </a:r>
            <a:r>
              <a:rPr lang="en-US" sz="2000" dirty="0" err="1">
                <a:latin typeface="Arial" panose="020B0604020202020204" pitchFamily="34" charset="0"/>
                <a:cs typeface="Arial" panose="020B0604020202020204" pitchFamily="34" charset="0"/>
              </a:rPr>
              <a:t>hierarchy,informal</a:t>
            </a:r>
            <a:r>
              <a:rPr lang="en-US" sz="2000" dirty="0">
                <a:latin typeface="Arial" panose="020B0604020202020204" pitchFamily="34" charset="0"/>
                <a:cs typeface="Arial" panose="020B0604020202020204" pitchFamily="34" charset="0"/>
              </a:rPr>
              <a:t> does not follow </a:t>
            </a:r>
          </a:p>
          <a:p>
            <a:pPr marL="749300" lvl="1" indent="-292100" algn="just">
              <a:buFont typeface="Arial" pitchFamily="34" charset="0"/>
              <a:buChar char="•"/>
              <a:defRPr/>
            </a:pPr>
            <a:r>
              <a:rPr lang="en-US" sz="2000" dirty="0">
                <a:latin typeface="Arial" panose="020B0604020202020204" pitchFamily="34" charset="0"/>
                <a:cs typeface="Arial" panose="020B0604020202020204" pitchFamily="34" charset="0"/>
              </a:rPr>
              <a:t>Example: If a worker wants to communicate to production mgr then he can inform to foreman and through foreman he can communicate</a:t>
            </a:r>
            <a:endParaRPr lang="en-US" dirty="0">
              <a:latin typeface="Arial" panose="020B0604020202020204" pitchFamily="34" charset="0"/>
              <a:cs typeface="Arial" panose="020B0604020202020204" pitchFamily="34" charset="0"/>
            </a:endParaRPr>
          </a:p>
        </p:txBody>
      </p:sp>
      <p:sp>
        <p:nvSpPr>
          <p:cNvPr id="6147" name="TextBox 3"/>
          <p:cNvSpPr txBox="1">
            <a:spLocks noChangeArrowheads="1"/>
          </p:cNvSpPr>
          <p:nvPr/>
        </p:nvSpPr>
        <p:spPr bwMode="auto">
          <a:xfrm>
            <a:off x="1981200" y="152400"/>
            <a:ext cx="6029325"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NATURE OF COMMUNICATION</a:t>
            </a:r>
          </a:p>
        </p:txBody>
      </p:sp>
      <p:sp>
        <p:nvSpPr>
          <p:cNvPr id="4" name="Slide Number Placeholder 3"/>
          <p:cNvSpPr>
            <a:spLocks noGrp="1"/>
          </p:cNvSpPr>
          <p:nvPr>
            <p:ph type="sldNum" sz="quarter" idx="12"/>
          </p:nvPr>
        </p:nvSpPr>
        <p:spPr/>
        <p:txBody>
          <a:bodyPr/>
          <a:lstStyle/>
          <a:p>
            <a:pPr>
              <a:defRPr/>
            </a:pPr>
            <a:fld id="{17EB7F0D-4279-41F8-BC17-0DD748644D5B}"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ChangeArrowheads="1"/>
          </p:cNvSpPr>
          <p:nvPr/>
        </p:nvSpPr>
        <p:spPr bwMode="auto">
          <a:xfrm>
            <a:off x="228600" y="990600"/>
            <a:ext cx="8763000" cy="2524125"/>
          </a:xfrm>
          <a:prstGeom prst="rect">
            <a:avLst/>
          </a:prstGeom>
          <a:noFill/>
          <a:ln w="9525">
            <a:noFill/>
            <a:miter lim="800000"/>
            <a:headEnd/>
            <a:tailEnd/>
          </a:ln>
        </p:spPr>
        <p:txBody>
          <a:bodyPr>
            <a:spAutoFit/>
          </a:bodyPr>
          <a:lstStyle/>
          <a:p>
            <a:pPr>
              <a:defRPr/>
            </a:pPr>
            <a:r>
              <a:rPr lang="en-US" b="1" dirty="0">
                <a:solidFill>
                  <a:srgbClr val="0000CC"/>
                </a:solidFill>
                <a:latin typeface="Calibri" pitchFamily="34" charset="0"/>
              </a:rPr>
              <a:t>MERITS:</a:t>
            </a:r>
            <a:endParaRPr lang="en-IN" b="1" dirty="0">
              <a:solidFill>
                <a:srgbClr val="0000CC"/>
              </a:solidFill>
              <a:latin typeface="Calibri" pitchFamily="34" charset="0"/>
            </a:endParaRPr>
          </a:p>
          <a:p>
            <a:pPr marL="509588" indent="-225425" algn="just">
              <a:buFont typeface="Arial" pitchFamily="34" charset="0"/>
              <a:buChar char="•"/>
              <a:defRPr/>
            </a:pPr>
            <a:r>
              <a:rPr lang="en-US" sz="2000" dirty="0">
                <a:latin typeface="Calibri" pitchFamily="34" charset="0"/>
              </a:rPr>
              <a:t>Such a leadership style is suitable when subordinates are lazy and shirking duties</a:t>
            </a:r>
            <a:endParaRPr lang="en-IN" sz="2000" dirty="0">
              <a:latin typeface="Calibri" pitchFamily="34" charset="0"/>
            </a:endParaRPr>
          </a:p>
          <a:p>
            <a:pPr marL="509588" indent="-225425" algn="just">
              <a:buFont typeface="Arial" pitchFamily="34" charset="0"/>
              <a:buChar char="•"/>
              <a:defRPr/>
            </a:pPr>
            <a:r>
              <a:rPr lang="en-US" sz="2000" dirty="0">
                <a:latin typeface="Calibri" pitchFamily="34" charset="0"/>
              </a:rPr>
              <a:t>Helps to make quick decisions </a:t>
            </a:r>
          </a:p>
          <a:p>
            <a:pPr marL="509588" indent="-225425" algn="just">
              <a:buFont typeface="Arial" pitchFamily="34" charset="0"/>
              <a:buChar char="•"/>
              <a:defRPr/>
            </a:pPr>
            <a:r>
              <a:rPr lang="en-US" sz="2000" dirty="0">
                <a:latin typeface="Calibri" pitchFamily="34" charset="0"/>
              </a:rPr>
              <a:t>As subordinate are under constant threat of disciplinary action, they are always cautious</a:t>
            </a:r>
            <a:endParaRPr lang="en-IN" sz="2000" dirty="0">
              <a:latin typeface="Calibri" pitchFamily="34" charset="0"/>
            </a:endParaRPr>
          </a:p>
          <a:p>
            <a:pPr marL="509588" indent="-225425" algn="just">
              <a:buFont typeface="Arial" pitchFamily="34" charset="0"/>
              <a:buChar char="•"/>
              <a:defRPr/>
            </a:pPr>
            <a:r>
              <a:rPr lang="en-US" sz="2000" dirty="0">
                <a:latin typeface="Calibri" pitchFamily="34" charset="0"/>
              </a:rPr>
              <a:t>Inefficient and insincere workers can be easily identified and removed from service</a:t>
            </a:r>
            <a:endParaRPr lang="en-IN" sz="2000" dirty="0">
              <a:latin typeface="Calibri" pitchFamily="34" charset="0"/>
            </a:endParaRPr>
          </a:p>
        </p:txBody>
      </p:sp>
      <p:sp>
        <p:nvSpPr>
          <p:cNvPr id="23555" name="Rectangle 3"/>
          <p:cNvSpPr>
            <a:spLocks noChangeArrowheads="1"/>
          </p:cNvSpPr>
          <p:nvPr/>
        </p:nvSpPr>
        <p:spPr bwMode="auto">
          <a:xfrm>
            <a:off x="228600" y="3505200"/>
            <a:ext cx="8610600" cy="2832100"/>
          </a:xfrm>
          <a:prstGeom prst="rect">
            <a:avLst/>
          </a:prstGeom>
          <a:noFill/>
          <a:ln w="9525">
            <a:noFill/>
            <a:miter lim="800000"/>
            <a:headEnd/>
            <a:tailEnd/>
          </a:ln>
        </p:spPr>
        <p:txBody>
          <a:bodyPr>
            <a:spAutoFit/>
          </a:bodyPr>
          <a:lstStyle/>
          <a:p>
            <a:pPr>
              <a:defRPr/>
            </a:pPr>
            <a:r>
              <a:rPr lang="en-US" b="1" dirty="0">
                <a:solidFill>
                  <a:srgbClr val="0000CC"/>
                </a:solidFill>
                <a:latin typeface="Calibri" pitchFamily="34" charset="0"/>
              </a:rPr>
              <a:t>DEMERITS:</a:t>
            </a:r>
            <a:endParaRPr lang="en-IN" b="1" dirty="0">
              <a:solidFill>
                <a:srgbClr val="0000CC"/>
              </a:solidFill>
              <a:latin typeface="Calibri" pitchFamily="34" charset="0"/>
            </a:endParaRPr>
          </a:p>
          <a:p>
            <a:pPr marL="509588" indent="-225425" algn="just">
              <a:buFont typeface="Arial" pitchFamily="34" charset="0"/>
              <a:buChar char="•"/>
              <a:defRPr/>
            </a:pPr>
            <a:r>
              <a:rPr lang="en-US" sz="2000" dirty="0">
                <a:latin typeface="Calibri" pitchFamily="34" charset="0"/>
              </a:rPr>
              <a:t>Subordinates normally show resistance to this type of leadership style as it curtails their freedom to act</a:t>
            </a:r>
            <a:endParaRPr lang="en-IN" sz="2000" dirty="0">
              <a:latin typeface="Calibri" pitchFamily="34" charset="0"/>
            </a:endParaRPr>
          </a:p>
          <a:p>
            <a:pPr marL="509588" indent="-225425" algn="just">
              <a:buFont typeface="Arial" pitchFamily="34" charset="0"/>
              <a:buChar char="•"/>
              <a:defRPr/>
            </a:pPr>
            <a:r>
              <a:rPr lang="en-US" sz="2000" dirty="0">
                <a:latin typeface="Calibri" pitchFamily="34" charset="0"/>
              </a:rPr>
              <a:t>Kills initiative for work and results in frustration among workers</a:t>
            </a:r>
            <a:endParaRPr lang="en-IN" sz="2000" dirty="0">
              <a:latin typeface="Calibri" pitchFamily="34" charset="0"/>
            </a:endParaRPr>
          </a:p>
          <a:p>
            <a:pPr marL="509588" indent="-225425" algn="just">
              <a:buFont typeface="Arial" pitchFamily="34" charset="0"/>
              <a:buChar char="•"/>
              <a:defRPr/>
            </a:pPr>
            <a:r>
              <a:rPr lang="en-US" sz="2000" dirty="0">
                <a:latin typeface="Calibri" pitchFamily="34" charset="0"/>
              </a:rPr>
              <a:t>Often gives scope for conflicts between the leader and his followers which is bad for the organization</a:t>
            </a:r>
            <a:endParaRPr lang="en-IN" sz="2000" dirty="0">
              <a:latin typeface="Calibri" pitchFamily="34" charset="0"/>
            </a:endParaRPr>
          </a:p>
          <a:p>
            <a:pPr marL="509588" indent="-225425" algn="just">
              <a:buFont typeface="Arial" pitchFamily="34" charset="0"/>
              <a:buChar char="•"/>
              <a:defRPr/>
            </a:pPr>
            <a:r>
              <a:rPr lang="en-US" sz="2000" dirty="0">
                <a:latin typeface="Calibri" pitchFamily="34" charset="0"/>
              </a:rPr>
              <a:t>At some stage, the subordinates may stop obeying the orders of the leader and start showing their protest. If such a stage is reached, the leader will become helpless</a:t>
            </a:r>
            <a:endParaRPr lang="en-IN" sz="2000" dirty="0">
              <a:latin typeface="Calibri" pitchFamily="34" charset="0"/>
            </a:endParaRPr>
          </a:p>
        </p:txBody>
      </p:sp>
      <p:sp>
        <p:nvSpPr>
          <p:cNvPr id="23556" name="Title 6"/>
          <p:cNvSpPr>
            <a:spLocks noGrp="1"/>
          </p:cNvSpPr>
          <p:nvPr>
            <p:ph type="title"/>
          </p:nvPr>
        </p:nvSpPr>
        <p:spPr>
          <a:xfrm>
            <a:off x="457200" y="274638"/>
            <a:ext cx="8153400" cy="584200"/>
          </a:xfrm>
        </p:spPr>
        <p:txBody>
          <a:bodyPr>
            <a:spAutoFit/>
          </a:bodyPr>
          <a:lstStyle/>
          <a:p>
            <a:pPr eaLnBrk="1" hangingPunct="1">
              <a:defRPr/>
            </a:pPr>
            <a:r>
              <a:rPr lang="en-US" sz="3200" b="1" dirty="0" smtClean="0">
                <a:solidFill>
                  <a:srgbClr val="00B050"/>
                </a:solidFill>
                <a:ea typeface="+mn-ea"/>
                <a:cs typeface="Arial" charset="0"/>
              </a:rPr>
              <a:t>AUTOCRATIC</a:t>
            </a:r>
          </a:p>
        </p:txBody>
      </p:sp>
      <p:sp>
        <p:nvSpPr>
          <p:cNvPr id="5" name="Slide Number Placeholder 4"/>
          <p:cNvSpPr>
            <a:spLocks noGrp="1"/>
          </p:cNvSpPr>
          <p:nvPr>
            <p:ph type="sldNum" sz="quarter" idx="12"/>
          </p:nvPr>
        </p:nvSpPr>
        <p:spPr/>
        <p:txBody>
          <a:bodyPr/>
          <a:lstStyle/>
          <a:p>
            <a:pPr>
              <a:defRPr/>
            </a:pPr>
            <a:fld id="{0613CADD-5DFA-4A04-9FCC-9B30200FA67B}"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152400" y="685800"/>
            <a:ext cx="8763000" cy="2032000"/>
          </a:xfrm>
          <a:prstGeom prst="rect">
            <a:avLst/>
          </a:prstGeom>
          <a:noFill/>
          <a:ln w="9525">
            <a:noFill/>
            <a:miter lim="800000"/>
            <a:headEnd/>
            <a:tailEnd/>
          </a:ln>
        </p:spPr>
        <p:txBody>
          <a:bodyPr>
            <a:spAutoFit/>
          </a:bodyPr>
          <a:lstStyle/>
          <a:p>
            <a:pPr marL="344488" indent="-223838" algn="just">
              <a:buFont typeface="Arial" charset="0"/>
              <a:buChar char="•"/>
            </a:pPr>
            <a:r>
              <a:rPr lang="en-US">
                <a:latin typeface="Calibri" pitchFamily="34" charset="0"/>
              </a:rPr>
              <a:t>A style of leadership is also known as ‘</a:t>
            </a:r>
            <a:r>
              <a:rPr lang="en-US">
                <a:solidFill>
                  <a:srgbClr val="0000CC"/>
                </a:solidFill>
                <a:latin typeface="Calibri" pitchFamily="34" charset="0"/>
              </a:rPr>
              <a:t>participative leadership</a:t>
            </a:r>
            <a:r>
              <a:rPr lang="en-US">
                <a:latin typeface="Calibri" pitchFamily="34" charset="0"/>
              </a:rPr>
              <a:t>’</a:t>
            </a:r>
          </a:p>
          <a:p>
            <a:pPr marL="344488" indent="-223838" algn="just">
              <a:buFont typeface="Arial" charset="0"/>
              <a:buChar char="•"/>
            </a:pPr>
            <a:r>
              <a:rPr lang="en-US">
                <a:latin typeface="Calibri" pitchFamily="34" charset="0"/>
              </a:rPr>
              <a:t>A </a:t>
            </a:r>
            <a:r>
              <a:rPr lang="en-US">
                <a:solidFill>
                  <a:srgbClr val="0000CC"/>
                </a:solidFill>
                <a:latin typeface="Calibri" pitchFamily="34" charset="0"/>
              </a:rPr>
              <a:t>democratic leader </a:t>
            </a:r>
            <a:r>
              <a:rPr lang="en-US">
                <a:latin typeface="Calibri" pitchFamily="34" charset="0"/>
              </a:rPr>
              <a:t>does  not  make  </a:t>
            </a:r>
            <a:r>
              <a:rPr lang="en-US">
                <a:solidFill>
                  <a:srgbClr val="0000CC"/>
                </a:solidFill>
                <a:latin typeface="Calibri" pitchFamily="34" charset="0"/>
              </a:rPr>
              <a:t>unilateral  or  one-sided  decisions </a:t>
            </a:r>
          </a:p>
          <a:p>
            <a:pPr marL="344488" indent="-223838" algn="just">
              <a:buFont typeface="Arial" charset="0"/>
              <a:buChar char="•"/>
            </a:pPr>
            <a:r>
              <a:rPr lang="en-US">
                <a:latin typeface="Calibri" pitchFamily="34" charset="0"/>
              </a:rPr>
              <a:t>He  provides  scope  for  his  followers  to </a:t>
            </a:r>
            <a:r>
              <a:rPr lang="en-US">
                <a:solidFill>
                  <a:srgbClr val="0000CC"/>
                </a:solidFill>
                <a:latin typeface="Calibri" pitchFamily="34" charset="0"/>
              </a:rPr>
              <a:t>participate in the decision making process</a:t>
            </a:r>
          </a:p>
          <a:p>
            <a:pPr marL="344488" indent="-223838" algn="just">
              <a:buFont typeface="Arial" charset="0"/>
              <a:buChar char="•"/>
            </a:pPr>
            <a:r>
              <a:rPr lang="en-US">
                <a:latin typeface="Calibri" pitchFamily="34" charset="0"/>
              </a:rPr>
              <a:t>He </a:t>
            </a:r>
            <a:r>
              <a:rPr lang="en-US">
                <a:solidFill>
                  <a:srgbClr val="0000CC"/>
                </a:solidFill>
                <a:latin typeface="Calibri" pitchFamily="34" charset="0"/>
              </a:rPr>
              <a:t>allows the subordinates to discuss the problems</a:t>
            </a:r>
            <a:endParaRPr lang="en-US">
              <a:latin typeface="Calibri" pitchFamily="34" charset="0"/>
            </a:endParaRPr>
          </a:p>
          <a:p>
            <a:pPr marL="344488" indent="-223838" algn="just">
              <a:buFont typeface="Arial" charset="0"/>
              <a:buChar char="•"/>
            </a:pPr>
            <a:r>
              <a:rPr lang="en-US">
                <a:latin typeface="Calibri" pitchFamily="34" charset="0"/>
              </a:rPr>
              <a:t>The </a:t>
            </a:r>
            <a:r>
              <a:rPr lang="en-US">
                <a:solidFill>
                  <a:srgbClr val="0000CC"/>
                </a:solidFill>
                <a:latin typeface="Calibri" pitchFamily="34" charset="0"/>
              </a:rPr>
              <a:t>final decisions will be made based on the consensus of all</a:t>
            </a:r>
          </a:p>
          <a:p>
            <a:pPr marL="344488" indent="-223838" algn="just">
              <a:buFont typeface="Arial" charset="0"/>
              <a:buChar char="•"/>
            </a:pPr>
            <a:r>
              <a:rPr lang="en-US">
                <a:latin typeface="Calibri" pitchFamily="34" charset="0"/>
              </a:rPr>
              <a:t>If any subordinate does anything that is </a:t>
            </a:r>
            <a:r>
              <a:rPr lang="en-US">
                <a:solidFill>
                  <a:srgbClr val="0000CC"/>
                </a:solidFill>
                <a:latin typeface="Calibri" pitchFamily="34" charset="0"/>
              </a:rPr>
              <a:t>opposed to the interest of their group</a:t>
            </a:r>
            <a:r>
              <a:rPr lang="en-US">
                <a:latin typeface="Calibri" pitchFamily="34" charset="0"/>
              </a:rPr>
              <a:t>, the other members of the group take the initiative to correct him</a:t>
            </a:r>
            <a:endParaRPr lang="en-IN">
              <a:latin typeface="Calibri" pitchFamily="34" charset="0"/>
            </a:endParaRPr>
          </a:p>
        </p:txBody>
      </p:sp>
      <p:pic>
        <p:nvPicPr>
          <p:cNvPr id="53251" name="Picture 2" descr="C:\Users\hp\Desktop\MA\democratic-Leadership.jpg"/>
          <p:cNvPicPr>
            <a:picLocks noChangeAspect="1" noChangeArrowheads="1"/>
          </p:cNvPicPr>
          <p:nvPr/>
        </p:nvPicPr>
        <p:blipFill>
          <a:blip r:embed="rId2"/>
          <a:srcRect/>
          <a:stretch>
            <a:fillRect/>
          </a:stretch>
        </p:blipFill>
        <p:spPr bwMode="auto">
          <a:xfrm>
            <a:off x="914400" y="3048000"/>
            <a:ext cx="7848600" cy="3505200"/>
          </a:xfrm>
          <a:prstGeom prst="rect">
            <a:avLst/>
          </a:prstGeom>
          <a:noFill/>
          <a:ln w="9525">
            <a:noFill/>
            <a:miter lim="800000"/>
            <a:headEnd/>
            <a:tailEnd/>
          </a:ln>
        </p:spPr>
      </p:pic>
      <p:sp>
        <p:nvSpPr>
          <p:cNvPr id="24580" name="Title 7"/>
          <p:cNvSpPr>
            <a:spLocks noGrp="1"/>
          </p:cNvSpPr>
          <p:nvPr>
            <p:ph type="title"/>
          </p:nvPr>
        </p:nvSpPr>
        <p:spPr>
          <a:xfrm>
            <a:off x="457200" y="152400"/>
            <a:ext cx="8229600" cy="584200"/>
          </a:xfrm>
        </p:spPr>
        <p:txBody>
          <a:bodyPr>
            <a:spAutoFit/>
          </a:bodyPr>
          <a:lstStyle/>
          <a:p>
            <a:pPr eaLnBrk="1" hangingPunct="1">
              <a:defRPr/>
            </a:pPr>
            <a:r>
              <a:rPr lang="en-US" sz="3200" b="1" dirty="0" smtClean="0">
                <a:solidFill>
                  <a:srgbClr val="00B050"/>
                </a:solidFill>
                <a:ea typeface="+mn-ea"/>
                <a:cs typeface="Arial" charset="0"/>
              </a:rPr>
              <a:t>DEMOCRATIC</a:t>
            </a:r>
          </a:p>
        </p:txBody>
      </p:sp>
      <p:sp>
        <p:nvSpPr>
          <p:cNvPr id="5" name="Slide Number Placeholder 4"/>
          <p:cNvSpPr>
            <a:spLocks noGrp="1"/>
          </p:cNvSpPr>
          <p:nvPr>
            <p:ph type="sldNum" sz="quarter" idx="12"/>
          </p:nvPr>
        </p:nvSpPr>
        <p:spPr/>
        <p:txBody>
          <a:bodyPr/>
          <a:lstStyle/>
          <a:p>
            <a:pPr>
              <a:defRPr/>
            </a:pPr>
            <a:fld id="{6B61B7A5-B4DF-49AD-B2B0-4488A1BDDBDE}"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ChangeArrowheads="1"/>
          </p:cNvSpPr>
          <p:nvPr/>
        </p:nvSpPr>
        <p:spPr bwMode="auto">
          <a:xfrm>
            <a:off x="152400" y="1143000"/>
            <a:ext cx="4953000" cy="4800600"/>
          </a:xfrm>
          <a:prstGeom prst="rect">
            <a:avLst/>
          </a:prstGeom>
          <a:noFill/>
          <a:ln w="9525">
            <a:noFill/>
            <a:miter lim="800000"/>
            <a:headEnd/>
            <a:tailEnd/>
          </a:ln>
        </p:spPr>
        <p:txBody>
          <a:bodyPr>
            <a:spAutoFit/>
          </a:bodyPr>
          <a:lstStyle/>
          <a:p>
            <a:r>
              <a:rPr lang="en-US" b="1">
                <a:solidFill>
                  <a:srgbClr val="0000CC"/>
                </a:solidFill>
                <a:latin typeface="Calibri" pitchFamily="34" charset="0"/>
              </a:rPr>
              <a:t>MERITS:</a:t>
            </a:r>
            <a:endParaRPr lang="en-IN" b="1">
              <a:solidFill>
                <a:srgbClr val="0000CC"/>
              </a:solidFill>
              <a:latin typeface="Calibri" pitchFamily="34" charset="0"/>
            </a:endParaRPr>
          </a:p>
          <a:p>
            <a:pPr algn="just"/>
            <a:r>
              <a:rPr lang="en-US">
                <a:latin typeface="Calibri" pitchFamily="34" charset="0"/>
              </a:rPr>
              <a:t>1.  As  the  followers  are  able  to  participate  in  the  decision  making  process,  they  feel motivated.</a:t>
            </a:r>
            <a:endParaRPr lang="en-IN">
              <a:latin typeface="Calibri" pitchFamily="34" charset="0"/>
            </a:endParaRPr>
          </a:p>
          <a:p>
            <a:pPr algn="just"/>
            <a:endParaRPr lang="en-US">
              <a:latin typeface="Calibri" pitchFamily="34" charset="0"/>
            </a:endParaRPr>
          </a:p>
          <a:p>
            <a:pPr algn="just"/>
            <a:r>
              <a:rPr lang="en-US">
                <a:latin typeface="Calibri" pitchFamily="34" charset="0"/>
              </a:rPr>
              <a:t>2.  The decision finally made is mutually acceptable. The followers, therefore, work for its implementation wholeheartedly.</a:t>
            </a:r>
            <a:endParaRPr lang="en-IN">
              <a:latin typeface="Calibri" pitchFamily="34" charset="0"/>
            </a:endParaRPr>
          </a:p>
          <a:p>
            <a:pPr algn="just"/>
            <a:endParaRPr lang="en-US">
              <a:latin typeface="Calibri" pitchFamily="34" charset="0"/>
            </a:endParaRPr>
          </a:p>
          <a:p>
            <a:pPr algn="just"/>
            <a:r>
              <a:rPr lang="en-US">
                <a:latin typeface="Calibri" pitchFamily="34" charset="0"/>
              </a:rPr>
              <a:t>3.  There is no resistance from the subordinates.</a:t>
            </a:r>
            <a:endParaRPr lang="en-IN">
              <a:latin typeface="Calibri" pitchFamily="34" charset="0"/>
            </a:endParaRPr>
          </a:p>
          <a:p>
            <a:pPr algn="just"/>
            <a:endParaRPr lang="en-US">
              <a:latin typeface="Calibri" pitchFamily="34" charset="0"/>
            </a:endParaRPr>
          </a:p>
          <a:p>
            <a:pPr algn="just"/>
            <a:r>
              <a:rPr lang="en-US">
                <a:latin typeface="Calibri" pitchFamily="34" charset="0"/>
              </a:rPr>
              <a:t>4.  It improves the job attitudes of the subordinate staff</a:t>
            </a:r>
            <a:endParaRPr lang="en-IN">
              <a:latin typeface="Calibri" pitchFamily="34" charset="0"/>
            </a:endParaRPr>
          </a:p>
          <a:p>
            <a:pPr algn="just"/>
            <a:endParaRPr lang="en-US">
              <a:latin typeface="Calibri" pitchFamily="34" charset="0"/>
            </a:endParaRPr>
          </a:p>
          <a:p>
            <a:pPr algn="just"/>
            <a:r>
              <a:rPr lang="en-US">
                <a:latin typeface="Calibri" pitchFamily="34" charset="0"/>
              </a:rPr>
              <a:t> 5.  As  the  subordinates  do  not  have  ill  feelings  of  any  kind,  the  labor  management relationship is bound to improve.</a:t>
            </a:r>
            <a:endParaRPr lang="en-IN">
              <a:latin typeface="Calibri" pitchFamily="34" charset="0"/>
            </a:endParaRPr>
          </a:p>
        </p:txBody>
      </p:sp>
      <p:pic>
        <p:nvPicPr>
          <p:cNvPr id="54275" name="Picture 4" descr="C:\Users\hp\Desktop\MA\1_9nycE6-EqaWOU5I6_nxsgg.jpeg"/>
          <p:cNvPicPr>
            <a:picLocks noChangeAspect="1" noChangeArrowheads="1"/>
          </p:cNvPicPr>
          <p:nvPr/>
        </p:nvPicPr>
        <p:blipFill>
          <a:blip r:embed="rId2"/>
          <a:srcRect/>
          <a:stretch>
            <a:fillRect/>
          </a:stretch>
        </p:blipFill>
        <p:spPr bwMode="auto">
          <a:xfrm>
            <a:off x="5181600" y="1371600"/>
            <a:ext cx="3810000" cy="4559300"/>
          </a:xfrm>
          <a:prstGeom prst="rect">
            <a:avLst/>
          </a:prstGeom>
          <a:noFill/>
          <a:ln w="9525">
            <a:noFill/>
            <a:miter lim="800000"/>
            <a:headEnd/>
            <a:tailEnd/>
          </a:ln>
        </p:spPr>
      </p:pic>
      <p:sp>
        <p:nvSpPr>
          <p:cNvPr id="25604" name="Title 6"/>
          <p:cNvSpPr>
            <a:spLocks noGrp="1"/>
          </p:cNvSpPr>
          <p:nvPr>
            <p:ph type="title"/>
          </p:nvPr>
        </p:nvSpPr>
        <p:spPr>
          <a:xfrm>
            <a:off x="457200" y="274638"/>
            <a:ext cx="7239000" cy="584200"/>
          </a:xfrm>
        </p:spPr>
        <p:txBody>
          <a:bodyPr>
            <a:spAutoFit/>
          </a:bodyPr>
          <a:lstStyle/>
          <a:p>
            <a:pPr eaLnBrk="1" hangingPunct="1">
              <a:defRPr/>
            </a:pPr>
            <a:r>
              <a:rPr lang="en-US" sz="3200" b="1" dirty="0" smtClean="0">
                <a:solidFill>
                  <a:srgbClr val="00B050"/>
                </a:solidFill>
                <a:ea typeface="+mn-ea"/>
                <a:cs typeface="Arial" charset="0"/>
              </a:rPr>
              <a:t>DEMOCRATIC</a:t>
            </a:r>
          </a:p>
        </p:txBody>
      </p:sp>
      <p:sp>
        <p:nvSpPr>
          <p:cNvPr id="5" name="Slide Number Placeholder 4"/>
          <p:cNvSpPr>
            <a:spLocks noGrp="1"/>
          </p:cNvSpPr>
          <p:nvPr>
            <p:ph type="sldNum" sz="quarter" idx="12"/>
          </p:nvPr>
        </p:nvSpPr>
        <p:spPr/>
        <p:txBody>
          <a:bodyPr/>
          <a:lstStyle/>
          <a:p>
            <a:pPr>
              <a:defRPr/>
            </a:pPr>
            <a:fld id="{B0ECB344-47A7-4131-82E8-074B306BB349}"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ChangeArrowheads="1"/>
          </p:cNvSpPr>
          <p:nvPr/>
        </p:nvSpPr>
        <p:spPr bwMode="auto">
          <a:xfrm>
            <a:off x="228600" y="838200"/>
            <a:ext cx="8153400" cy="2862263"/>
          </a:xfrm>
          <a:prstGeom prst="rect">
            <a:avLst/>
          </a:prstGeom>
          <a:noFill/>
          <a:ln w="9525">
            <a:noFill/>
            <a:miter lim="800000"/>
            <a:headEnd/>
            <a:tailEnd/>
          </a:ln>
        </p:spPr>
        <p:txBody>
          <a:bodyPr>
            <a:spAutoFit/>
          </a:bodyPr>
          <a:lstStyle/>
          <a:p>
            <a:r>
              <a:rPr lang="en-US" sz="2000" b="1">
                <a:solidFill>
                  <a:srgbClr val="0000CC"/>
                </a:solidFill>
                <a:latin typeface="Calibri" pitchFamily="34" charset="0"/>
              </a:rPr>
              <a:t>DEMERITS:</a:t>
            </a:r>
          </a:p>
          <a:p>
            <a:endParaRPr lang="en-IN" sz="2000" b="1">
              <a:latin typeface="Calibri" pitchFamily="34" charset="0"/>
            </a:endParaRPr>
          </a:p>
          <a:p>
            <a:pPr algn="just"/>
            <a:r>
              <a:rPr lang="en-US" sz="2000">
                <a:latin typeface="Calibri" pitchFamily="34" charset="0"/>
              </a:rPr>
              <a:t> 1.  There may be delay in arriving at a decision, </a:t>
            </a:r>
          </a:p>
          <a:p>
            <a:pPr algn="just"/>
            <a:endParaRPr lang="en-US" sz="2000">
              <a:latin typeface="Calibri" pitchFamily="34" charset="0"/>
            </a:endParaRPr>
          </a:p>
          <a:p>
            <a:pPr algn="just"/>
            <a:r>
              <a:rPr lang="en-US" sz="2000">
                <a:latin typeface="Calibri" pitchFamily="34" charset="0"/>
              </a:rPr>
              <a:t>2.  Democratic leadership is suitable only if the subordinates are capable of making worthwhile suggestions. </a:t>
            </a:r>
          </a:p>
          <a:p>
            <a:pPr algn="just"/>
            <a:endParaRPr lang="en-US" sz="2000">
              <a:latin typeface="Calibri" pitchFamily="34" charset="0"/>
            </a:endParaRPr>
          </a:p>
          <a:p>
            <a:pPr algn="just"/>
            <a:r>
              <a:rPr lang="en-US" sz="2000">
                <a:latin typeface="Calibri" pitchFamily="34" charset="0"/>
              </a:rPr>
              <a:t>3.  It may, sometimes be very difficult to evolve a solution that is acceptable to everyone. </a:t>
            </a:r>
            <a:endParaRPr lang="en-IN" sz="2000">
              <a:latin typeface="Calibri" pitchFamily="34" charset="0"/>
            </a:endParaRPr>
          </a:p>
        </p:txBody>
      </p:sp>
      <p:pic>
        <p:nvPicPr>
          <p:cNvPr id="55299" name="Picture 2" descr="C:\Users\hp\Desktop\MA\r4aj525pr5jffiduwctsgej35d6jc3sachvcdoaizecfr3dnitcq_3_0.png"/>
          <p:cNvPicPr>
            <a:picLocks noChangeAspect="1" noChangeArrowheads="1"/>
          </p:cNvPicPr>
          <p:nvPr/>
        </p:nvPicPr>
        <p:blipFill>
          <a:blip r:embed="rId2"/>
          <a:srcRect/>
          <a:stretch>
            <a:fillRect/>
          </a:stretch>
        </p:blipFill>
        <p:spPr bwMode="auto">
          <a:xfrm>
            <a:off x="2133600" y="3733800"/>
            <a:ext cx="6477000" cy="2971800"/>
          </a:xfrm>
          <a:prstGeom prst="rect">
            <a:avLst/>
          </a:prstGeom>
          <a:noFill/>
          <a:ln w="9525">
            <a:noFill/>
            <a:miter lim="800000"/>
            <a:headEnd/>
            <a:tailEnd/>
          </a:ln>
        </p:spPr>
      </p:pic>
      <p:sp>
        <p:nvSpPr>
          <p:cNvPr id="55300" name="Title 6"/>
          <p:cNvSpPr txBox="1">
            <a:spLocks/>
          </p:cNvSpPr>
          <p:nvPr/>
        </p:nvSpPr>
        <p:spPr bwMode="auto">
          <a:xfrm>
            <a:off x="1143000" y="76200"/>
            <a:ext cx="7239000" cy="584200"/>
          </a:xfrm>
          <a:prstGeom prst="rect">
            <a:avLst/>
          </a:prstGeom>
          <a:noFill/>
          <a:ln w="9525">
            <a:noFill/>
            <a:miter lim="800000"/>
            <a:headEnd/>
            <a:tailEnd/>
          </a:ln>
        </p:spPr>
        <p:txBody>
          <a:bodyPr>
            <a:spAutoFit/>
          </a:bodyPr>
          <a:lstStyle/>
          <a:p>
            <a:pPr algn="ctr"/>
            <a:r>
              <a:rPr lang="en-US" sz="3200" b="1">
                <a:solidFill>
                  <a:srgbClr val="00B050"/>
                </a:solidFill>
                <a:latin typeface="Calibri" pitchFamily="34" charset="0"/>
              </a:rPr>
              <a:t>DEMOCRATIC</a:t>
            </a:r>
          </a:p>
        </p:txBody>
      </p:sp>
      <p:sp>
        <p:nvSpPr>
          <p:cNvPr id="5" name="Slide Number Placeholder 4"/>
          <p:cNvSpPr>
            <a:spLocks noGrp="1"/>
          </p:cNvSpPr>
          <p:nvPr>
            <p:ph type="sldNum" sz="quarter" idx="12"/>
          </p:nvPr>
        </p:nvSpPr>
        <p:spPr/>
        <p:txBody>
          <a:bodyPr/>
          <a:lstStyle/>
          <a:p>
            <a:pPr>
              <a:defRPr/>
            </a:pPr>
            <a:fld id="{227E5E1B-F74E-4F41-8D2E-CE786AD0DB0A}"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ChangeArrowheads="1"/>
          </p:cNvSpPr>
          <p:nvPr/>
        </p:nvSpPr>
        <p:spPr bwMode="auto">
          <a:xfrm>
            <a:off x="152400" y="381000"/>
            <a:ext cx="8839200" cy="1754188"/>
          </a:xfrm>
          <a:prstGeom prst="rect">
            <a:avLst/>
          </a:prstGeom>
          <a:noFill/>
          <a:ln w="9525">
            <a:noFill/>
            <a:miter lim="800000"/>
            <a:headEnd/>
            <a:tailEnd/>
          </a:ln>
        </p:spPr>
        <p:txBody>
          <a:bodyPr>
            <a:spAutoFit/>
          </a:bodyPr>
          <a:lstStyle/>
          <a:p>
            <a:pPr marL="404813" indent="-284163" algn="just">
              <a:buFont typeface="Arial" charset="0"/>
              <a:buChar char="•"/>
            </a:pPr>
            <a:r>
              <a:rPr lang="en-US">
                <a:latin typeface="Calibri" pitchFamily="34" charset="0"/>
              </a:rPr>
              <a:t>Also known as ‘</a:t>
            </a:r>
            <a:r>
              <a:rPr lang="en-US" b="1">
                <a:solidFill>
                  <a:srgbClr val="0000CC"/>
                </a:solidFill>
                <a:latin typeface="Calibri" pitchFamily="34" charset="0"/>
              </a:rPr>
              <a:t>Free Rein Leader</a:t>
            </a:r>
            <a:r>
              <a:rPr lang="en-US">
                <a:latin typeface="Calibri" pitchFamily="34" charset="0"/>
              </a:rPr>
              <a:t>’ a laissez faire leader gives </a:t>
            </a:r>
            <a:r>
              <a:rPr lang="en-US">
                <a:solidFill>
                  <a:srgbClr val="0000CC"/>
                </a:solidFill>
                <a:latin typeface="Calibri" pitchFamily="34" charset="0"/>
              </a:rPr>
              <a:t>full freedom </a:t>
            </a:r>
            <a:r>
              <a:rPr lang="en-US">
                <a:latin typeface="Calibri" pitchFamily="34" charset="0"/>
              </a:rPr>
              <a:t>to his followers to act</a:t>
            </a:r>
          </a:p>
          <a:p>
            <a:pPr marL="404813" indent="-284163" algn="just">
              <a:buFont typeface="Arial" charset="0"/>
              <a:buChar char="•"/>
            </a:pPr>
            <a:r>
              <a:rPr lang="en-US">
                <a:latin typeface="Calibri" pitchFamily="34" charset="0"/>
              </a:rPr>
              <a:t>He </a:t>
            </a:r>
            <a:r>
              <a:rPr lang="en-US">
                <a:solidFill>
                  <a:srgbClr val="0000CC"/>
                </a:solidFill>
                <a:latin typeface="Calibri" pitchFamily="34" charset="0"/>
              </a:rPr>
              <a:t>does not lie down guidelines </a:t>
            </a:r>
            <a:r>
              <a:rPr lang="en-US">
                <a:latin typeface="Calibri" pitchFamily="34" charset="0"/>
              </a:rPr>
              <a:t>within which his followers have to work </a:t>
            </a:r>
          </a:p>
          <a:p>
            <a:pPr marL="404813" indent="-284163" algn="just">
              <a:buFont typeface="Arial" charset="0"/>
              <a:buChar char="•"/>
            </a:pPr>
            <a:r>
              <a:rPr lang="en-US">
                <a:latin typeface="Calibri" pitchFamily="34" charset="0"/>
              </a:rPr>
              <a:t>He </a:t>
            </a:r>
            <a:r>
              <a:rPr lang="en-US">
                <a:solidFill>
                  <a:srgbClr val="0000CC"/>
                </a:solidFill>
                <a:latin typeface="Calibri" pitchFamily="34" charset="0"/>
              </a:rPr>
              <a:t>neither influences his subordinates</a:t>
            </a:r>
            <a:r>
              <a:rPr lang="en-US">
                <a:latin typeface="Calibri" pitchFamily="34" charset="0"/>
              </a:rPr>
              <a:t>’ </a:t>
            </a:r>
            <a:r>
              <a:rPr lang="en-US">
                <a:solidFill>
                  <a:srgbClr val="0000CC"/>
                </a:solidFill>
                <a:latin typeface="Calibri" pitchFamily="34" charset="0"/>
              </a:rPr>
              <a:t>decisions nor does he interfere in the process of decision making</a:t>
            </a:r>
            <a:endParaRPr lang="en-US">
              <a:latin typeface="Calibri" pitchFamily="34" charset="0"/>
            </a:endParaRPr>
          </a:p>
          <a:p>
            <a:pPr marL="404813" indent="-284163" algn="just">
              <a:buFont typeface="Arial" charset="0"/>
              <a:buChar char="•"/>
            </a:pPr>
            <a:r>
              <a:rPr lang="en-US">
                <a:latin typeface="Calibri" pitchFamily="34" charset="0"/>
              </a:rPr>
              <a:t>Laissez faire leader does not  exercise  the  formal  authority of  a  leader  </a:t>
            </a:r>
            <a:endParaRPr lang="en-IN">
              <a:latin typeface="Calibri" pitchFamily="34" charset="0"/>
            </a:endParaRPr>
          </a:p>
        </p:txBody>
      </p:sp>
      <p:pic>
        <p:nvPicPr>
          <p:cNvPr id="56323" name="Picture 2" descr="C:\Users\hp\Desktop\MA\a3.jpg"/>
          <p:cNvPicPr>
            <a:picLocks noChangeAspect="1" noChangeArrowheads="1"/>
          </p:cNvPicPr>
          <p:nvPr/>
        </p:nvPicPr>
        <p:blipFill>
          <a:blip r:embed="rId2"/>
          <a:srcRect/>
          <a:stretch>
            <a:fillRect/>
          </a:stretch>
        </p:blipFill>
        <p:spPr bwMode="auto">
          <a:xfrm>
            <a:off x="5715000" y="2438400"/>
            <a:ext cx="3257550" cy="2590800"/>
          </a:xfrm>
          <a:prstGeom prst="rect">
            <a:avLst/>
          </a:prstGeom>
          <a:noFill/>
          <a:ln w="9525">
            <a:noFill/>
            <a:miter lim="800000"/>
            <a:headEnd/>
            <a:tailEnd/>
          </a:ln>
        </p:spPr>
      </p:pic>
      <p:sp>
        <p:nvSpPr>
          <p:cNvPr id="27652" name="Title 7"/>
          <p:cNvSpPr>
            <a:spLocks noGrp="1"/>
          </p:cNvSpPr>
          <p:nvPr>
            <p:ph type="title"/>
          </p:nvPr>
        </p:nvSpPr>
        <p:spPr>
          <a:xfrm>
            <a:off x="2286000" y="-127000"/>
            <a:ext cx="3943350" cy="584200"/>
          </a:xfrm>
        </p:spPr>
        <p:txBody>
          <a:bodyPr wrap="none">
            <a:spAutoFit/>
          </a:bodyPr>
          <a:lstStyle/>
          <a:p>
            <a:pPr eaLnBrk="1" hangingPunct="1">
              <a:defRPr/>
            </a:pPr>
            <a:r>
              <a:rPr lang="en-US" sz="3200" b="1" dirty="0" smtClean="0">
                <a:solidFill>
                  <a:srgbClr val="00B050"/>
                </a:solidFill>
                <a:ea typeface="+mn-ea"/>
                <a:cs typeface="Arial" charset="0"/>
              </a:rPr>
              <a:t>LAISSEZ FAIRE LEADER</a:t>
            </a:r>
          </a:p>
        </p:txBody>
      </p:sp>
      <p:sp>
        <p:nvSpPr>
          <p:cNvPr id="9" name="Rectangle 8"/>
          <p:cNvSpPr/>
          <p:nvPr/>
        </p:nvSpPr>
        <p:spPr>
          <a:xfrm>
            <a:off x="76200" y="2084388"/>
            <a:ext cx="5562600" cy="5078412"/>
          </a:xfrm>
          <a:prstGeom prst="rect">
            <a:avLst/>
          </a:prstGeom>
        </p:spPr>
        <p:txBody>
          <a:bodyPr>
            <a:spAutoFit/>
          </a:bodyPr>
          <a:lstStyle/>
          <a:p>
            <a:pPr algn="just" fontAlgn="auto">
              <a:spcBef>
                <a:spcPts val="0"/>
              </a:spcBef>
              <a:spcAft>
                <a:spcPts val="0"/>
              </a:spcAft>
              <a:defRPr/>
            </a:pPr>
            <a:r>
              <a:rPr lang="en-US" b="1" dirty="0">
                <a:solidFill>
                  <a:srgbClr val="0000CC"/>
                </a:solidFill>
                <a:latin typeface="+mn-lt"/>
                <a:cs typeface="+mn-cs"/>
              </a:rPr>
              <a:t>MERITS:</a:t>
            </a:r>
            <a:endParaRPr lang="en-IN" b="1" dirty="0">
              <a:solidFill>
                <a:srgbClr val="0000CC"/>
              </a:solidFill>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The subordinates have the </a:t>
            </a:r>
            <a:r>
              <a:rPr lang="en-US" dirty="0">
                <a:solidFill>
                  <a:srgbClr val="0000CC"/>
                </a:solidFill>
                <a:latin typeface="+mn-lt"/>
                <a:cs typeface="+mn-cs"/>
              </a:rPr>
              <a:t>full freedom to act</a:t>
            </a:r>
            <a:r>
              <a:rPr lang="en-US" dirty="0">
                <a:latin typeface="+mn-lt"/>
                <a:cs typeface="+mn-cs"/>
              </a:rPr>
              <a:t>, their level of motivation is bound to be very high.</a:t>
            </a:r>
            <a:endParaRPr lang="en-IN" dirty="0">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Those subordinates, who are </a:t>
            </a:r>
            <a:r>
              <a:rPr lang="en-US" dirty="0">
                <a:solidFill>
                  <a:srgbClr val="0000CC"/>
                </a:solidFill>
                <a:latin typeface="+mn-lt"/>
                <a:cs typeface="+mn-cs"/>
              </a:rPr>
              <a:t>highly efficient, can make use of the freedom </a:t>
            </a:r>
            <a:r>
              <a:rPr lang="en-US" dirty="0">
                <a:latin typeface="+mn-lt"/>
                <a:cs typeface="+mn-cs"/>
              </a:rPr>
              <a:t>and they excel.</a:t>
            </a:r>
            <a:endParaRPr lang="en-IN" dirty="0">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The </a:t>
            </a:r>
            <a:r>
              <a:rPr lang="en-US" dirty="0">
                <a:solidFill>
                  <a:srgbClr val="0000CC"/>
                </a:solidFill>
                <a:latin typeface="+mn-lt"/>
                <a:cs typeface="+mn-cs"/>
              </a:rPr>
              <a:t>superior-subordinate relationship is bound to be very good</a:t>
            </a:r>
          </a:p>
          <a:p>
            <a:pPr fontAlgn="auto">
              <a:spcBef>
                <a:spcPts val="0"/>
              </a:spcBef>
              <a:spcAft>
                <a:spcPts val="0"/>
              </a:spcAft>
              <a:defRPr/>
            </a:pPr>
            <a:r>
              <a:rPr lang="en-US" b="1" dirty="0">
                <a:solidFill>
                  <a:srgbClr val="0000CC"/>
                </a:solidFill>
                <a:latin typeface="+mn-lt"/>
                <a:cs typeface="+mn-cs"/>
              </a:rPr>
              <a:t>DEMERITS:</a:t>
            </a:r>
            <a:endParaRPr lang="en-IN" b="1" dirty="0">
              <a:solidFill>
                <a:srgbClr val="0000CC"/>
              </a:solidFill>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This type of </a:t>
            </a:r>
            <a:r>
              <a:rPr lang="en-US" dirty="0">
                <a:solidFill>
                  <a:srgbClr val="0000CC"/>
                </a:solidFill>
                <a:latin typeface="+mn-lt"/>
                <a:cs typeface="+mn-cs"/>
              </a:rPr>
              <a:t>leadership provides good results only if </a:t>
            </a:r>
            <a:r>
              <a:rPr lang="en-US" dirty="0">
                <a:latin typeface="+mn-lt"/>
                <a:cs typeface="+mn-cs"/>
              </a:rPr>
              <a:t>the </a:t>
            </a:r>
            <a:r>
              <a:rPr lang="en-US" dirty="0">
                <a:solidFill>
                  <a:srgbClr val="0000CC"/>
                </a:solidFill>
                <a:latin typeface="+mn-lt"/>
                <a:cs typeface="+mn-cs"/>
              </a:rPr>
              <a:t>subordinates are highly efficient</a:t>
            </a:r>
            <a:r>
              <a:rPr lang="en-US" dirty="0">
                <a:latin typeface="+mn-lt"/>
                <a:cs typeface="+mn-cs"/>
              </a:rPr>
              <a:t> and capable of doing their work independently</a:t>
            </a:r>
            <a:endParaRPr lang="en-IN" dirty="0">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As the leader does not involve himself at all in the activities of his subordinates, </a:t>
            </a:r>
            <a:r>
              <a:rPr lang="en-US" dirty="0">
                <a:solidFill>
                  <a:srgbClr val="0000CC"/>
                </a:solidFill>
                <a:latin typeface="+mn-lt"/>
                <a:cs typeface="+mn-cs"/>
              </a:rPr>
              <a:t>control may become difficult</a:t>
            </a:r>
            <a:endParaRPr lang="en-IN" dirty="0">
              <a:solidFill>
                <a:srgbClr val="0000CC"/>
              </a:solidFill>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The </a:t>
            </a:r>
            <a:r>
              <a:rPr lang="en-US" dirty="0">
                <a:solidFill>
                  <a:srgbClr val="0000CC"/>
                </a:solidFill>
                <a:latin typeface="+mn-lt"/>
                <a:cs typeface="+mn-cs"/>
              </a:rPr>
              <a:t>leader does not exercise his formal authority</a:t>
            </a:r>
            <a:r>
              <a:rPr lang="en-US" dirty="0">
                <a:latin typeface="+mn-lt"/>
                <a:cs typeface="+mn-cs"/>
              </a:rPr>
              <a:t> </a:t>
            </a:r>
          </a:p>
          <a:p>
            <a:pPr marL="457200" indent="-292100" algn="just" fontAlgn="auto">
              <a:spcBef>
                <a:spcPts val="0"/>
              </a:spcBef>
              <a:spcAft>
                <a:spcPts val="0"/>
              </a:spcAft>
              <a:buFont typeface="Arial" pitchFamily="34" charset="0"/>
              <a:buChar char="•"/>
              <a:defRPr/>
            </a:pPr>
            <a:r>
              <a:rPr lang="en-US" dirty="0">
                <a:latin typeface="+mn-lt"/>
                <a:cs typeface="+mn-cs"/>
              </a:rPr>
              <a:t>As a result, the </a:t>
            </a:r>
            <a:r>
              <a:rPr lang="en-US" dirty="0">
                <a:solidFill>
                  <a:srgbClr val="0000CC"/>
                </a:solidFill>
                <a:latin typeface="+mn-lt"/>
                <a:cs typeface="+mn-cs"/>
              </a:rPr>
              <a:t>work place may lose its official character</a:t>
            </a:r>
            <a:endParaRPr lang="en-IN" dirty="0">
              <a:solidFill>
                <a:srgbClr val="0000CC"/>
              </a:solidFill>
              <a:latin typeface="+mn-lt"/>
              <a:cs typeface="+mn-cs"/>
            </a:endParaRPr>
          </a:p>
          <a:p>
            <a:pPr algn="just" fontAlgn="auto">
              <a:spcBef>
                <a:spcPts val="0"/>
              </a:spcBef>
              <a:spcAft>
                <a:spcPts val="0"/>
              </a:spcAft>
              <a:defRPr/>
            </a:pPr>
            <a:endParaRPr lang="en-IN" dirty="0">
              <a:latin typeface="+mn-lt"/>
              <a:cs typeface="+mn-cs"/>
            </a:endParaRPr>
          </a:p>
        </p:txBody>
      </p:sp>
      <p:sp>
        <p:nvSpPr>
          <p:cNvPr id="6" name="Slide Number Placeholder 5"/>
          <p:cNvSpPr>
            <a:spLocks noGrp="1"/>
          </p:cNvSpPr>
          <p:nvPr>
            <p:ph type="sldNum" sz="quarter" idx="12"/>
          </p:nvPr>
        </p:nvSpPr>
        <p:spPr/>
        <p:txBody>
          <a:bodyPr/>
          <a:lstStyle/>
          <a:p>
            <a:pPr>
              <a:defRPr/>
            </a:pPr>
            <a:fld id="{28AE50B1-E844-458D-B27A-51509DF1AB8C}"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ChangeArrowheads="1"/>
          </p:cNvSpPr>
          <p:nvPr/>
        </p:nvSpPr>
        <p:spPr bwMode="auto">
          <a:xfrm>
            <a:off x="152400" y="457200"/>
            <a:ext cx="8763000" cy="2586038"/>
          </a:xfrm>
          <a:prstGeom prst="rect">
            <a:avLst/>
          </a:prstGeom>
          <a:noFill/>
          <a:ln w="9525">
            <a:noFill/>
            <a:miter lim="800000"/>
            <a:headEnd/>
            <a:tailEnd/>
          </a:ln>
        </p:spPr>
        <p:txBody>
          <a:bodyPr>
            <a:spAutoFit/>
          </a:bodyPr>
          <a:lstStyle/>
          <a:p>
            <a:pPr marL="344488" indent="-344488" algn="just">
              <a:buFont typeface="Arial" charset="0"/>
              <a:buChar char="•"/>
            </a:pPr>
            <a:r>
              <a:rPr lang="en-US">
                <a:latin typeface="Calibri" pitchFamily="34" charset="0"/>
              </a:rPr>
              <a:t>This  leader is one who is an </a:t>
            </a:r>
            <a:r>
              <a:rPr lang="en-US">
                <a:solidFill>
                  <a:srgbClr val="0000CC"/>
                </a:solidFill>
                <a:latin typeface="Calibri" pitchFamily="34" charset="0"/>
              </a:rPr>
              <a:t>expert in a particularly field of activity</a:t>
            </a:r>
            <a:endParaRPr lang="en-US">
              <a:latin typeface="Calibri" pitchFamily="34" charset="0"/>
            </a:endParaRPr>
          </a:p>
          <a:p>
            <a:pPr marL="344488" indent="-344488" algn="just">
              <a:buFont typeface="Arial" charset="0"/>
              <a:buChar char="•"/>
            </a:pPr>
            <a:r>
              <a:rPr lang="en-US">
                <a:latin typeface="Calibri" pitchFamily="34" charset="0"/>
              </a:rPr>
              <a:t>He has risen to the position of a </a:t>
            </a:r>
            <a:r>
              <a:rPr lang="en-US">
                <a:solidFill>
                  <a:srgbClr val="0000CC"/>
                </a:solidFill>
                <a:latin typeface="Calibri" pitchFamily="34" charset="0"/>
              </a:rPr>
              <a:t>leader by virtue of certain special skills </a:t>
            </a:r>
            <a:r>
              <a:rPr lang="en-US">
                <a:latin typeface="Calibri" pitchFamily="34" charset="0"/>
              </a:rPr>
              <a:t>that he possesses. He </a:t>
            </a:r>
            <a:r>
              <a:rPr lang="en-US">
                <a:solidFill>
                  <a:srgbClr val="0000CC"/>
                </a:solidFill>
                <a:latin typeface="Calibri" pitchFamily="34" charset="0"/>
              </a:rPr>
              <a:t>does not command any formal authority</a:t>
            </a:r>
            <a:endParaRPr lang="en-US">
              <a:latin typeface="Calibri" pitchFamily="34" charset="0"/>
            </a:endParaRPr>
          </a:p>
          <a:p>
            <a:pPr marL="344488" indent="-344488" algn="just">
              <a:buFont typeface="Arial" charset="0"/>
              <a:buChar char="•"/>
            </a:pPr>
            <a:r>
              <a:rPr lang="en-US">
                <a:latin typeface="Calibri" pitchFamily="34" charset="0"/>
              </a:rPr>
              <a:t>Such a </a:t>
            </a:r>
            <a:r>
              <a:rPr lang="en-US">
                <a:solidFill>
                  <a:srgbClr val="0000CC"/>
                </a:solidFill>
                <a:latin typeface="Calibri" pitchFamily="34" charset="0"/>
              </a:rPr>
              <a:t>leader always thinks of the tasks he has undertaken </a:t>
            </a:r>
            <a:r>
              <a:rPr lang="en-US">
                <a:latin typeface="Calibri" pitchFamily="34" charset="0"/>
              </a:rPr>
              <a:t>and spends most of his time finding out ways and means of doing it better</a:t>
            </a:r>
            <a:endParaRPr lang="en-IN">
              <a:latin typeface="Calibri" pitchFamily="34" charset="0"/>
            </a:endParaRPr>
          </a:p>
          <a:p>
            <a:pPr marL="344488" indent="-344488" algn="just">
              <a:buFont typeface="Arial" charset="0"/>
              <a:buChar char="•"/>
            </a:pPr>
            <a:r>
              <a:rPr lang="en-US">
                <a:latin typeface="Calibri" pitchFamily="34" charset="0"/>
              </a:rPr>
              <a:t>The functional leader will be </a:t>
            </a:r>
            <a:r>
              <a:rPr lang="en-US">
                <a:solidFill>
                  <a:srgbClr val="0000CC"/>
                </a:solidFill>
                <a:latin typeface="Calibri" pitchFamily="34" charset="0"/>
              </a:rPr>
              <a:t>able to offer help to its subordinates </a:t>
            </a:r>
            <a:r>
              <a:rPr lang="en-US">
                <a:latin typeface="Calibri" pitchFamily="34" charset="0"/>
              </a:rPr>
              <a:t>provided the subordinates approach him for certain job related problems</a:t>
            </a:r>
          </a:p>
          <a:p>
            <a:pPr marL="344488" indent="-344488" algn="just">
              <a:buFont typeface="Arial" charset="0"/>
              <a:buChar char="•"/>
            </a:pPr>
            <a:r>
              <a:rPr lang="en-US">
                <a:latin typeface="Calibri" pitchFamily="34" charset="0"/>
              </a:rPr>
              <a:t>The </a:t>
            </a:r>
            <a:r>
              <a:rPr lang="en-US">
                <a:solidFill>
                  <a:srgbClr val="0000CC"/>
                </a:solidFill>
                <a:latin typeface="Calibri" pitchFamily="34" charset="0"/>
              </a:rPr>
              <a:t>leader expects the subordinates </a:t>
            </a:r>
            <a:r>
              <a:rPr lang="en-US">
                <a:latin typeface="Calibri" pitchFamily="34" charset="0"/>
              </a:rPr>
              <a:t>to perform to his level and </a:t>
            </a:r>
            <a:r>
              <a:rPr lang="en-US">
                <a:solidFill>
                  <a:srgbClr val="0000CC"/>
                </a:solidFill>
                <a:latin typeface="Calibri" pitchFamily="34" charset="0"/>
              </a:rPr>
              <a:t>if the followers are not serious about their work</a:t>
            </a:r>
            <a:r>
              <a:rPr lang="en-US">
                <a:latin typeface="Calibri" pitchFamily="34" charset="0"/>
              </a:rPr>
              <a:t>, </a:t>
            </a:r>
            <a:r>
              <a:rPr lang="en-US">
                <a:solidFill>
                  <a:srgbClr val="0000CC"/>
                </a:solidFill>
                <a:latin typeface="Calibri" pitchFamily="34" charset="0"/>
              </a:rPr>
              <a:t>he may demand performance</a:t>
            </a:r>
            <a:endParaRPr lang="en-IN">
              <a:latin typeface="Calibri" pitchFamily="34" charset="0"/>
            </a:endParaRPr>
          </a:p>
        </p:txBody>
      </p:sp>
      <p:pic>
        <p:nvPicPr>
          <p:cNvPr id="57347" name="Picture 2" descr="C:\Users\hp\Desktop\MA\John_Adair's_Action_Centred_Leadership_Model.png"/>
          <p:cNvPicPr>
            <a:picLocks noChangeAspect="1" noChangeArrowheads="1"/>
          </p:cNvPicPr>
          <p:nvPr/>
        </p:nvPicPr>
        <p:blipFill>
          <a:blip r:embed="rId2"/>
          <a:srcRect/>
          <a:stretch>
            <a:fillRect/>
          </a:stretch>
        </p:blipFill>
        <p:spPr bwMode="auto">
          <a:xfrm>
            <a:off x="5957888" y="3352800"/>
            <a:ext cx="3186112" cy="2590800"/>
          </a:xfrm>
          <a:prstGeom prst="rect">
            <a:avLst/>
          </a:prstGeom>
          <a:noFill/>
          <a:ln w="9525">
            <a:noFill/>
            <a:miter lim="800000"/>
            <a:headEnd/>
            <a:tailEnd/>
          </a:ln>
        </p:spPr>
      </p:pic>
      <p:sp>
        <p:nvSpPr>
          <p:cNvPr id="28676" name="Title 7"/>
          <p:cNvSpPr>
            <a:spLocks noGrp="1"/>
          </p:cNvSpPr>
          <p:nvPr>
            <p:ph type="title"/>
          </p:nvPr>
        </p:nvSpPr>
        <p:spPr>
          <a:xfrm>
            <a:off x="2209800" y="0"/>
            <a:ext cx="3814763" cy="584200"/>
          </a:xfrm>
        </p:spPr>
        <p:txBody>
          <a:bodyPr wrap="none">
            <a:spAutoFit/>
          </a:bodyPr>
          <a:lstStyle/>
          <a:p>
            <a:pPr eaLnBrk="1" hangingPunct="1">
              <a:defRPr/>
            </a:pPr>
            <a:r>
              <a:rPr lang="en-US" sz="3200" b="1" dirty="0" smtClean="0">
                <a:solidFill>
                  <a:srgbClr val="00B050"/>
                </a:solidFill>
                <a:ea typeface="+mn-ea"/>
                <a:cs typeface="Arial" charset="0"/>
              </a:rPr>
              <a:t>FUNCTIONAL LEADER</a:t>
            </a:r>
          </a:p>
        </p:txBody>
      </p:sp>
      <p:sp>
        <p:nvSpPr>
          <p:cNvPr id="9" name="Rectangle 8"/>
          <p:cNvSpPr/>
          <p:nvPr/>
        </p:nvSpPr>
        <p:spPr>
          <a:xfrm>
            <a:off x="0" y="3074988"/>
            <a:ext cx="5943600" cy="3140075"/>
          </a:xfrm>
          <a:prstGeom prst="rect">
            <a:avLst/>
          </a:prstGeom>
        </p:spPr>
        <p:txBody>
          <a:bodyPr>
            <a:spAutoFit/>
          </a:bodyPr>
          <a:lstStyle/>
          <a:p>
            <a:pPr fontAlgn="auto">
              <a:spcBef>
                <a:spcPts val="0"/>
              </a:spcBef>
              <a:spcAft>
                <a:spcPts val="0"/>
              </a:spcAft>
              <a:defRPr/>
            </a:pPr>
            <a:r>
              <a:rPr lang="en-US" b="1" dirty="0">
                <a:solidFill>
                  <a:srgbClr val="0000CC"/>
                </a:solidFill>
                <a:latin typeface="+mn-lt"/>
                <a:cs typeface="+mn-cs"/>
              </a:rPr>
              <a:t>MERITS</a:t>
            </a:r>
            <a:endParaRPr lang="en-IN" b="1" dirty="0">
              <a:solidFill>
                <a:srgbClr val="0000CC"/>
              </a:solidFill>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As the functional leader is an expert in a particular field of activity, the subordinates can certainly enrich their job knowledge and skill, provided they are as  committed and sincere as their leader is.</a:t>
            </a:r>
            <a:endParaRPr lang="en-IN" dirty="0">
              <a:latin typeface="+mn-lt"/>
              <a:cs typeface="+mn-cs"/>
            </a:endParaRPr>
          </a:p>
          <a:p>
            <a:pPr algn="just" fontAlgn="auto">
              <a:spcBef>
                <a:spcPts val="0"/>
              </a:spcBef>
              <a:spcAft>
                <a:spcPts val="0"/>
              </a:spcAft>
              <a:defRPr/>
            </a:pPr>
            <a:r>
              <a:rPr lang="en-US" b="1" dirty="0">
                <a:solidFill>
                  <a:srgbClr val="0000CC"/>
                </a:solidFill>
                <a:latin typeface="+mn-lt"/>
                <a:cs typeface="+mn-cs"/>
              </a:rPr>
              <a:t>DEMERITS</a:t>
            </a:r>
          </a:p>
          <a:p>
            <a:pPr marL="457200" indent="-292100" algn="just" fontAlgn="auto">
              <a:spcBef>
                <a:spcPts val="0"/>
              </a:spcBef>
              <a:spcAft>
                <a:spcPts val="0"/>
              </a:spcAft>
              <a:buFont typeface="Arial" pitchFamily="34" charset="0"/>
              <a:buChar char="•"/>
              <a:defRPr/>
            </a:pPr>
            <a:r>
              <a:rPr lang="en-US" dirty="0">
                <a:latin typeface="+mn-lt"/>
                <a:cs typeface="+mn-cs"/>
              </a:rPr>
              <a:t>The functional leader is a taskmaster. He believes in work.  The leader will not be able to go down to the level of an average worker and offer any help.</a:t>
            </a:r>
            <a:endParaRPr lang="en-IN" dirty="0">
              <a:latin typeface="+mn-lt"/>
              <a:cs typeface="+mn-cs"/>
            </a:endParaRPr>
          </a:p>
          <a:p>
            <a:pPr marL="457200" indent="-292100" algn="just" fontAlgn="auto">
              <a:spcBef>
                <a:spcPts val="0"/>
              </a:spcBef>
              <a:spcAft>
                <a:spcPts val="0"/>
              </a:spcAft>
              <a:buFont typeface="Arial" pitchFamily="34" charset="0"/>
              <a:buChar char="•"/>
              <a:defRPr/>
            </a:pPr>
            <a:r>
              <a:rPr lang="en-US" dirty="0">
                <a:latin typeface="+mn-lt"/>
                <a:cs typeface="+mn-cs"/>
              </a:rPr>
              <a:t> The leader may, sometimes, demand performance from his followers. This may frustrate them.</a:t>
            </a:r>
            <a:endParaRPr lang="en-IN" dirty="0">
              <a:latin typeface="+mn-lt"/>
              <a:cs typeface="+mn-cs"/>
            </a:endParaRPr>
          </a:p>
        </p:txBody>
      </p:sp>
      <p:sp>
        <p:nvSpPr>
          <p:cNvPr id="6" name="Slide Number Placeholder 5"/>
          <p:cNvSpPr>
            <a:spLocks noGrp="1"/>
          </p:cNvSpPr>
          <p:nvPr>
            <p:ph type="sldNum" sz="quarter" idx="12"/>
          </p:nvPr>
        </p:nvSpPr>
        <p:spPr/>
        <p:txBody>
          <a:bodyPr/>
          <a:lstStyle/>
          <a:p>
            <a:pPr>
              <a:defRPr/>
            </a:pPr>
            <a:fld id="{54D274F2-7930-4648-B4B2-44718CBFEC95}"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28600" y="927100"/>
            <a:ext cx="8610600" cy="5016500"/>
          </a:xfrm>
          <a:prstGeom prst="rect">
            <a:avLst/>
          </a:prstGeom>
          <a:noFill/>
          <a:ln w="9525">
            <a:noFill/>
            <a:miter lim="800000"/>
            <a:headEnd/>
            <a:tailEnd/>
          </a:ln>
        </p:spPr>
        <p:txBody>
          <a:bodyPr>
            <a:spAutoFit/>
          </a:bodyPr>
          <a:lstStyle/>
          <a:p>
            <a:pPr marL="284163" indent="-163513" algn="just">
              <a:buFont typeface="Arial" pitchFamily="34" charset="0"/>
              <a:buChar char="•"/>
              <a:defRPr/>
            </a:pPr>
            <a:r>
              <a:rPr lang="en-US" sz="2000" dirty="0">
                <a:latin typeface="Calibri" pitchFamily="34" charset="0"/>
              </a:rPr>
              <a:t>An </a:t>
            </a:r>
            <a:r>
              <a:rPr lang="en-US" sz="2000" dirty="0">
                <a:solidFill>
                  <a:srgbClr val="0000CC"/>
                </a:solidFill>
                <a:latin typeface="Calibri" pitchFamily="34" charset="0"/>
              </a:rPr>
              <a:t>institutional leader </a:t>
            </a:r>
            <a:r>
              <a:rPr lang="en-US" sz="2000" dirty="0">
                <a:latin typeface="Calibri" pitchFamily="34" charset="0"/>
              </a:rPr>
              <a:t>is one who has become a.</a:t>
            </a:r>
            <a:r>
              <a:rPr lang="en-US" sz="2000" dirty="0">
                <a:solidFill>
                  <a:srgbClr val="0000CC"/>
                </a:solidFill>
                <a:latin typeface="Calibri" pitchFamily="34" charset="0"/>
              </a:rPr>
              <a:t> leader by virtue of his official position in the organizational hierarchy</a:t>
            </a:r>
          </a:p>
          <a:p>
            <a:pPr marL="741363" lvl="1" indent="-163513" algn="just">
              <a:buFont typeface="Arial" pitchFamily="34" charset="0"/>
              <a:buChar char="•"/>
              <a:defRPr/>
            </a:pPr>
            <a:r>
              <a:rPr lang="en-US" sz="2000" dirty="0">
                <a:latin typeface="Calibri" pitchFamily="34" charset="0"/>
              </a:rPr>
              <a:t>For ex:  a person appointed as the general manager of a concern</a:t>
            </a:r>
            <a:endParaRPr lang="en-IN" sz="2000" dirty="0">
              <a:latin typeface="Calibri" pitchFamily="34" charset="0"/>
            </a:endParaRPr>
          </a:p>
          <a:p>
            <a:pPr marL="284163" indent="-163513" algn="just">
              <a:buFont typeface="Arial" pitchFamily="34" charset="0"/>
              <a:buChar char="•"/>
              <a:defRPr/>
            </a:pPr>
            <a:r>
              <a:rPr lang="en-US" sz="2000" dirty="0">
                <a:latin typeface="Calibri" pitchFamily="34" charset="0"/>
              </a:rPr>
              <a:t>This type of leader may not be an </a:t>
            </a:r>
            <a:r>
              <a:rPr lang="en-US" sz="2000" dirty="0">
                <a:solidFill>
                  <a:srgbClr val="0000CC"/>
                </a:solidFill>
                <a:latin typeface="Calibri" pitchFamily="34" charset="0"/>
              </a:rPr>
              <a:t>expert in his field of activity</a:t>
            </a:r>
            <a:endParaRPr lang="en-US" sz="2000" dirty="0">
              <a:latin typeface="Calibri" pitchFamily="34" charset="0"/>
            </a:endParaRPr>
          </a:p>
          <a:p>
            <a:pPr marL="284163" indent="-163513" algn="just">
              <a:buFont typeface="Arial" pitchFamily="34" charset="0"/>
              <a:buChar char="•"/>
              <a:defRPr/>
            </a:pPr>
            <a:r>
              <a:rPr lang="en-US" sz="2000" dirty="0">
                <a:latin typeface="Calibri" pitchFamily="34" charset="0"/>
              </a:rPr>
              <a:t>He, therefore, may not be able to </a:t>
            </a:r>
            <a:r>
              <a:rPr lang="en-US" sz="2000" dirty="0">
                <a:solidFill>
                  <a:srgbClr val="0000CC"/>
                </a:solidFill>
                <a:latin typeface="Calibri" pitchFamily="34" charset="0"/>
              </a:rPr>
              <a:t>provide expert guidance </a:t>
            </a:r>
            <a:r>
              <a:rPr lang="en-US" sz="2000" dirty="0">
                <a:latin typeface="Calibri" pitchFamily="34" charset="0"/>
              </a:rPr>
              <a:t>to his followers </a:t>
            </a:r>
          </a:p>
          <a:p>
            <a:pPr marL="284163" indent="-163513" algn="just">
              <a:buFont typeface="Arial" pitchFamily="34" charset="0"/>
              <a:buChar char="•"/>
              <a:defRPr/>
            </a:pPr>
            <a:r>
              <a:rPr lang="en-US" sz="2000" dirty="0">
                <a:latin typeface="Calibri" pitchFamily="34" charset="0"/>
              </a:rPr>
              <a:t>But he has to </a:t>
            </a:r>
            <a:r>
              <a:rPr lang="en-US" sz="2000" dirty="0">
                <a:solidFill>
                  <a:srgbClr val="0000CC"/>
                </a:solidFill>
                <a:latin typeface="Calibri" pitchFamily="34" charset="0"/>
              </a:rPr>
              <a:t>secure performance from them</a:t>
            </a:r>
            <a:endParaRPr lang="en-US" sz="2000" dirty="0">
              <a:latin typeface="Calibri" pitchFamily="34" charset="0"/>
            </a:endParaRPr>
          </a:p>
          <a:p>
            <a:pPr algn="just">
              <a:defRPr/>
            </a:pPr>
            <a:endParaRPr lang="en-US" sz="2000" dirty="0">
              <a:latin typeface="Calibri" pitchFamily="34" charset="0"/>
            </a:endParaRPr>
          </a:p>
          <a:p>
            <a:pPr>
              <a:defRPr/>
            </a:pPr>
            <a:r>
              <a:rPr lang="en-US" sz="2000" b="1" dirty="0">
                <a:solidFill>
                  <a:srgbClr val="0000CC"/>
                </a:solidFill>
                <a:latin typeface="Calibri" pitchFamily="34" charset="0"/>
              </a:rPr>
              <a:t>MERITS:</a:t>
            </a:r>
            <a:endParaRPr lang="en-IN" sz="2000" b="1" dirty="0">
              <a:solidFill>
                <a:srgbClr val="0000CC"/>
              </a:solidFill>
              <a:latin typeface="Calibri" pitchFamily="34" charset="0"/>
            </a:endParaRPr>
          </a:p>
          <a:p>
            <a:pPr marL="284163" indent="-163513" algn="just">
              <a:buFont typeface="Arial" pitchFamily="34" charset="0"/>
              <a:buChar char="•"/>
              <a:defRPr/>
            </a:pPr>
            <a:r>
              <a:rPr lang="en-US" sz="2000" dirty="0">
                <a:latin typeface="Calibri" pitchFamily="34" charset="0"/>
              </a:rPr>
              <a:t>He has the official authority to act</a:t>
            </a:r>
            <a:endParaRPr lang="en-IN" sz="2000" dirty="0">
              <a:latin typeface="Calibri" pitchFamily="34" charset="0"/>
            </a:endParaRPr>
          </a:p>
          <a:p>
            <a:pPr marL="284163" indent="-163513" algn="just">
              <a:buFont typeface="Arial" pitchFamily="34" charset="0"/>
              <a:buChar char="•"/>
              <a:defRPr/>
            </a:pPr>
            <a:r>
              <a:rPr lang="en-US" sz="2000" dirty="0">
                <a:latin typeface="Calibri" pitchFamily="34" charset="0"/>
              </a:rPr>
              <a:t>He can demand performance from subordinates irrespective of his own credentials and the subordinates are officially answerable to him</a:t>
            </a:r>
          </a:p>
          <a:p>
            <a:pPr algn="just">
              <a:defRPr/>
            </a:pPr>
            <a:endParaRPr lang="en-US" sz="2000" b="1" dirty="0">
              <a:latin typeface="Calibri" pitchFamily="34" charset="0"/>
            </a:endParaRPr>
          </a:p>
          <a:p>
            <a:pPr algn="just">
              <a:defRPr/>
            </a:pPr>
            <a:r>
              <a:rPr lang="en-US" sz="2000" b="1" dirty="0">
                <a:latin typeface="Calibri" pitchFamily="34" charset="0"/>
              </a:rPr>
              <a:t> </a:t>
            </a:r>
            <a:r>
              <a:rPr lang="en-US" sz="2000" b="1" dirty="0">
                <a:solidFill>
                  <a:srgbClr val="0000CC"/>
                </a:solidFill>
                <a:latin typeface="Calibri" pitchFamily="34" charset="0"/>
              </a:rPr>
              <a:t>DEMERITS:</a:t>
            </a:r>
            <a:endParaRPr lang="en-IN" sz="2000" b="1" dirty="0">
              <a:solidFill>
                <a:srgbClr val="0000CC"/>
              </a:solidFill>
              <a:latin typeface="Calibri" pitchFamily="34" charset="0"/>
            </a:endParaRPr>
          </a:p>
          <a:p>
            <a:pPr marL="284163" indent="-163513" algn="just">
              <a:buFont typeface="Arial" pitchFamily="34" charset="0"/>
              <a:buChar char="•"/>
              <a:defRPr/>
            </a:pPr>
            <a:r>
              <a:rPr lang="en-US" sz="2000" dirty="0">
                <a:latin typeface="Calibri" pitchFamily="34" charset="0"/>
              </a:rPr>
              <a:t> As the institutional leader may not be an expert in his field of activity, he will not be in a position to offer guidance to his followers</a:t>
            </a:r>
            <a:endParaRPr lang="en-IN" sz="2000" dirty="0">
              <a:latin typeface="Calibri" pitchFamily="34" charset="0"/>
            </a:endParaRPr>
          </a:p>
          <a:p>
            <a:pPr algn="just">
              <a:defRPr/>
            </a:pPr>
            <a:r>
              <a:rPr lang="en-US" sz="2000" dirty="0">
                <a:latin typeface="Calibri" pitchFamily="34" charset="0"/>
              </a:rPr>
              <a:t> </a:t>
            </a:r>
            <a:endParaRPr lang="en-IN" sz="2000" dirty="0">
              <a:latin typeface="Calibri" pitchFamily="34" charset="0"/>
            </a:endParaRPr>
          </a:p>
        </p:txBody>
      </p:sp>
      <p:sp>
        <p:nvSpPr>
          <p:cNvPr id="29699" name="Title 6"/>
          <p:cNvSpPr>
            <a:spLocks noGrp="1"/>
          </p:cNvSpPr>
          <p:nvPr>
            <p:ph type="title"/>
          </p:nvPr>
        </p:nvSpPr>
        <p:spPr>
          <a:xfrm>
            <a:off x="2667000" y="152400"/>
            <a:ext cx="4219575" cy="584200"/>
          </a:xfrm>
        </p:spPr>
        <p:txBody>
          <a:bodyPr wrap="none">
            <a:spAutoFit/>
          </a:bodyPr>
          <a:lstStyle/>
          <a:p>
            <a:pPr eaLnBrk="1" hangingPunct="1">
              <a:defRPr/>
            </a:pPr>
            <a:r>
              <a:rPr lang="en-US" sz="3200" b="1" dirty="0" smtClean="0">
                <a:solidFill>
                  <a:srgbClr val="00B050"/>
                </a:solidFill>
                <a:ea typeface="+mn-ea"/>
                <a:cs typeface="Arial" charset="0"/>
              </a:rPr>
              <a:t>INSTITUTIONAL LEADER</a:t>
            </a:r>
          </a:p>
        </p:txBody>
      </p:sp>
      <p:sp>
        <p:nvSpPr>
          <p:cNvPr id="4" name="Slide Number Placeholder 3"/>
          <p:cNvSpPr>
            <a:spLocks noGrp="1"/>
          </p:cNvSpPr>
          <p:nvPr>
            <p:ph type="sldNum" sz="quarter" idx="12"/>
          </p:nvPr>
        </p:nvSpPr>
        <p:spPr/>
        <p:txBody>
          <a:bodyPr/>
          <a:lstStyle/>
          <a:p>
            <a:pPr>
              <a:defRPr/>
            </a:pPr>
            <a:fld id="{76337CEF-741A-43DD-871D-E32521632FD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17588"/>
            <a:ext cx="9144000" cy="5078412"/>
          </a:xfrm>
          <a:prstGeom prst="rect">
            <a:avLst/>
          </a:prstGeom>
        </p:spPr>
        <p:txBody>
          <a:bodyPr>
            <a:spAutoFit/>
          </a:bodyPr>
          <a:lstStyle/>
          <a:p>
            <a:pPr marL="344488" indent="-223838" algn="just" fontAlgn="auto">
              <a:spcBef>
                <a:spcPts val="0"/>
              </a:spcBef>
              <a:spcAft>
                <a:spcPts val="0"/>
              </a:spcAft>
              <a:buFont typeface="Arial" pitchFamily="34" charset="0"/>
              <a:buChar char="•"/>
              <a:defRPr/>
            </a:pPr>
            <a:r>
              <a:rPr lang="en-US" sz="2000" dirty="0">
                <a:latin typeface="+mn-lt"/>
                <a:cs typeface="+mn-cs"/>
              </a:rPr>
              <a:t>Takes care of his followers in the way the </a:t>
            </a:r>
            <a:r>
              <a:rPr lang="en-US" sz="2000" dirty="0">
                <a:solidFill>
                  <a:srgbClr val="0000CC"/>
                </a:solidFill>
                <a:latin typeface="+mn-lt"/>
                <a:cs typeface="+mn-cs"/>
              </a:rPr>
              <a:t>head of the family takes care of the family members</a:t>
            </a:r>
            <a:endParaRPr lang="en-US" sz="2000" dirty="0">
              <a:latin typeface="+mn-lt"/>
              <a:cs typeface="+mn-cs"/>
            </a:endParaRPr>
          </a:p>
          <a:p>
            <a:pPr marL="344488" indent="-223838" algn="just" fontAlgn="auto">
              <a:spcBef>
                <a:spcPts val="0"/>
              </a:spcBef>
              <a:spcAft>
                <a:spcPts val="0"/>
              </a:spcAft>
              <a:buFont typeface="Arial" pitchFamily="34" charset="0"/>
              <a:buChar char="•"/>
              <a:defRPr/>
            </a:pPr>
            <a:r>
              <a:rPr lang="en-US" sz="2000" dirty="0">
                <a:latin typeface="+mn-lt"/>
                <a:cs typeface="+mn-cs"/>
              </a:rPr>
              <a:t>Mainly concerned with the </a:t>
            </a:r>
            <a:r>
              <a:rPr lang="en-US" sz="2000" dirty="0">
                <a:solidFill>
                  <a:srgbClr val="0000CC"/>
                </a:solidFill>
                <a:latin typeface="+mn-lt"/>
                <a:cs typeface="+mn-cs"/>
              </a:rPr>
              <a:t>wellbeing of his followers</a:t>
            </a:r>
            <a:r>
              <a:rPr lang="en-US" sz="2000" dirty="0">
                <a:latin typeface="+mn-lt"/>
                <a:cs typeface="+mn-cs"/>
              </a:rPr>
              <a:t> and is always </a:t>
            </a:r>
            <a:r>
              <a:rPr lang="en-US" sz="2000" dirty="0">
                <a:solidFill>
                  <a:srgbClr val="0000CC"/>
                </a:solidFill>
                <a:latin typeface="+mn-lt"/>
                <a:cs typeface="+mn-cs"/>
              </a:rPr>
              <a:t>ready to protect </a:t>
            </a:r>
            <a:r>
              <a:rPr lang="en-US" sz="2000" dirty="0">
                <a:latin typeface="+mn-lt"/>
                <a:cs typeface="+mn-cs"/>
              </a:rPr>
              <a:t>them </a:t>
            </a:r>
          </a:p>
          <a:p>
            <a:pPr marL="344488" indent="-223838" algn="just" fontAlgn="auto">
              <a:spcBef>
                <a:spcPts val="0"/>
              </a:spcBef>
              <a:spcAft>
                <a:spcPts val="0"/>
              </a:spcAft>
              <a:buFont typeface="Arial" pitchFamily="34" charset="0"/>
              <a:buChar char="•"/>
              <a:defRPr/>
            </a:pPr>
            <a:r>
              <a:rPr lang="en-US" sz="2000" dirty="0">
                <a:latin typeface="+mn-lt"/>
                <a:cs typeface="+mn-cs"/>
              </a:rPr>
              <a:t>May provide with all the </a:t>
            </a:r>
            <a:r>
              <a:rPr lang="en-US" sz="2000" dirty="0">
                <a:solidFill>
                  <a:srgbClr val="0000CC"/>
                </a:solidFill>
                <a:latin typeface="+mn-lt"/>
                <a:cs typeface="+mn-cs"/>
              </a:rPr>
              <a:t>physical amenities needed</a:t>
            </a:r>
            <a:r>
              <a:rPr lang="en-US" sz="2000" dirty="0">
                <a:latin typeface="+mn-lt"/>
                <a:cs typeface="+mn-cs"/>
              </a:rPr>
              <a:t>. </a:t>
            </a:r>
          </a:p>
          <a:p>
            <a:pPr marL="344488" indent="-223838" algn="just" fontAlgn="auto">
              <a:spcBef>
                <a:spcPts val="0"/>
              </a:spcBef>
              <a:spcAft>
                <a:spcPts val="0"/>
              </a:spcAft>
              <a:buFont typeface="Arial" pitchFamily="34" charset="0"/>
              <a:buChar char="•"/>
              <a:defRPr/>
            </a:pPr>
            <a:r>
              <a:rPr lang="en-US" sz="2000" dirty="0">
                <a:latin typeface="+mn-lt"/>
                <a:cs typeface="+mn-cs"/>
              </a:rPr>
              <a:t>But he </a:t>
            </a:r>
            <a:r>
              <a:rPr lang="en-US" sz="2000" dirty="0">
                <a:solidFill>
                  <a:srgbClr val="0000CC"/>
                </a:solidFill>
                <a:latin typeface="+mn-lt"/>
                <a:cs typeface="+mn-cs"/>
              </a:rPr>
              <a:t>will not be able to guide them to perform well in their job</a:t>
            </a:r>
            <a:r>
              <a:rPr lang="en-US" sz="2000" dirty="0">
                <a:latin typeface="+mn-lt"/>
                <a:cs typeface="+mn-cs"/>
              </a:rPr>
              <a:t>.</a:t>
            </a:r>
            <a:endParaRPr lang="en-IN" sz="2000" dirty="0">
              <a:latin typeface="+mn-lt"/>
              <a:cs typeface="+mn-cs"/>
            </a:endParaRPr>
          </a:p>
          <a:p>
            <a:pPr algn="ctr" fontAlgn="auto">
              <a:spcBef>
                <a:spcPts val="0"/>
              </a:spcBef>
              <a:spcAft>
                <a:spcPts val="0"/>
              </a:spcAft>
              <a:defRPr/>
            </a:pPr>
            <a:r>
              <a:rPr lang="en-US" sz="2000" b="1" i="1" u="sng" dirty="0">
                <a:solidFill>
                  <a:srgbClr val="C00000"/>
                </a:solidFill>
                <a:latin typeface="+mn-lt"/>
                <a:cs typeface="+mn-cs"/>
              </a:rPr>
              <a:t>Thus, the paternalistic leader is able to be sociable but is not able to offer intellectual help. </a:t>
            </a:r>
          </a:p>
          <a:p>
            <a:pPr algn="just" fontAlgn="auto">
              <a:spcBef>
                <a:spcPts val="0"/>
              </a:spcBef>
              <a:spcAft>
                <a:spcPts val="0"/>
              </a:spcAft>
              <a:defRPr/>
            </a:pPr>
            <a:r>
              <a:rPr lang="en-US" sz="2000" b="1" dirty="0">
                <a:solidFill>
                  <a:srgbClr val="0000CC"/>
                </a:solidFill>
                <a:latin typeface="+mn-lt"/>
                <a:cs typeface="+mn-cs"/>
              </a:rPr>
              <a:t>MERITS:</a:t>
            </a:r>
            <a:endParaRPr lang="en-IN" sz="2000" b="1" dirty="0">
              <a:solidFill>
                <a:srgbClr val="0000CC"/>
              </a:solidFill>
              <a:latin typeface="+mn-lt"/>
              <a:cs typeface="+mn-cs"/>
            </a:endParaRPr>
          </a:p>
          <a:p>
            <a:pPr marL="457200" indent="-336550" algn="just" fontAlgn="auto">
              <a:spcBef>
                <a:spcPts val="0"/>
              </a:spcBef>
              <a:spcAft>
                <a:spcPts val="0"/>
              </a:spcAft>
              <a:buFont typeface="Arial" pitchFamily="34" charset="0"/>
              <a:buChar char="•"/>
              <a:defRPr/>
            </a:pPr>
            <a:r>
              <a:rPr lang="en-US" sz="2000" dirty="0">
                <a:latin typeface="+mn-lt"/>
                <a:cs typeface="+mn-cs"/>
              </a:rPr>
              <a:t>He assumes a paternal role to protect his subordinates</a:t>
            </a:r>
            <a:endParaRPr lang="en-IN" sz="2000" dirty="0">
              <a:latin typeface="+mn-lt"/>
              <a:cs typeface="+mn-cs"/>
            </a:endParaRPr>
          </a:p>
          <a:p>
            <a:pPr marL="457200" indent="-336550" algn="just" fontAlgn="auto">
              <a:spcBef>
                <a:spcPts val="0"/>
              </a:spcBef>
              <a:spcAft>
                <a:spcPts val="0"/>
              </a:spcAft>
              <a:buFont typeface="Arial" pitchFamily="34" charset="0"/>
              <a:buChar char="•"/>
              <a:defRPr/>
            </a:pPr>
            <a:r>
              <a:rPr lang="en-US" sz="2000" dirty="0">
                <a:latin typeface="+mn-lt"/>
                <a:cs typeface="+mn-cs"/>
              </a:rPr>
              <a:t>He is always ready to provide necessary amenities to the subordinates</a:t>
            </a:r>
          </a:p>
          <a:p>
            <a:pPr algn="just" fontAlgn="auto">
              <a:spcBef>
                <a:spcPts val="0"/>
              </a:spcBef>
              <a:spcAft>
                <a:spcPts val="0"/>
              </a:spcAft>
              <a:defRPr/>
            </a:pPr>
            <a:r>
              <a:rPr lang="en-US" sz="2000" b="1" dirty="0">
                <a:solidFill>
                  <a:srgbClr val="0000CC"/>
                </a:solidFill>
                <a:latin typeface="+mn-lt"/>
                <a:cs typeface="+mn-cs"/>
              </a:rPr>
              <a:t>DEMERITS:</a:t>
            </a:r>
            <a:endParaRPr lang="en-IN" sz="2000" b="1" dirty="0">
              <a:solidFill>
                <a:srgbClr val="0000CC"/>
              </a:solidFill>
              <a:latin typeface="+mn-lt"/>
              <a:cs typeface="+mn-cs"/>
            </a:endParaRPr>
          </a:p>
          <a:p>
            <a:pPr marL="457200" indent="-336550" algn="just" fontAlgn="auto">
              <a:spcBef>
                <a:spcPts val="0"/>
              </a:spcBef>
              <a:spcAft>
                <a:spcPts val="0"/>
              </a:spcAft>
              <a:buFont typeface="Arial" pitchFamily="34" charset="0"/>
              <a:buChar char="•"/>
              <a:defRPr/>
            </a:pPr>
            <a:r>
              <a:rPr lang="en-US" sz="2000" dirty="0">
                <a:latin typeface="+mn-lt"/>
                <a:cs typeface="+mn-cs"/>
              </a:rPr>
              <a:t>He is not in a position to do intellectual help to his subordinates</a:t>
            </a:r>
            <a:endParaRPr lang="en-IN" sz="2000" dirty="0">
              <a:latin typeface="+mn-lt"/>
              <a:cs typeface="+mn-cs"/>
            </a:endParaRPr>
          </a:p>
          <a:p>
            <a:pPr marL="457200" indent="-336550" algn="just" fontAlgn="auto">
              <a:spcBef>
                <a:spcPts val="0"/>
              </a:spcBef>
              <a:spcAft>
                <a:spcPts val="0"/>
              </a:spcAft>
              <a:buFont typeface="Arial" pitchFamily="34" charset="0"/>
              <a:buChar char="•"/>
              <a:defRPr/>
            </a:pPr>
            <a:r>
              <a:rPr lang="en-US" sz="2000" dirty="0">
                <a:latin typeface="+mn-lt"/>
                <a:cs typeface="+mn-cs"/>
              </a:rPr>
              <a:t>Those followers, who are capable and achievement oriented, do feel frustrated, as the leader is not able to guide them to enrich their job knowledge and skill</a:t>
            </a:r>
            <a:endParaRPr lang="en-IN" sz="2000" dirty="0">
              <a:latin typeface="+mn-lt"/>
              <a:cs typeface="+mn-cs"/>
            </a:endParaRPr>
          </a:p>
          <a:p>
            <a:pPr algn="just" fontAlgn="auto">
              <a:spcBef>
                <a:spcPts val="0"/>
              </a:spcBef>
              <a:spcAft>
                <a:spcPts val="0"/>
              </a:spcAft>
              <a:defRPr/>
            </a:pPr>
            <a:endParaRPr lang="en-IN" sz="2400" dirty="0">
              <a:latin typeface="+mn-lt"/>
              <a:cs typeface="+mn-cs"/>
            </a:endParaRPr>
          </a:p>
        </p:txBody>
      </p:sp>
      <p:sp>
        <p:nvSpPr>
          <p:cNvPr id="30723" name="Title 6"/>
          <p:cNvSpPr>
            <a:spLocks noGrp="1"/>
          </p:cNvSpPr>
          <p:nvPr>
            <p:ph type="title"/>
          </p:nvPr>
        </p:nvSpPr>
        <p:spPr>
          <a:xfrm>
            <a:off x="2438400" y="101600"/>
            <a:ext cx="4146550" cy="584200"/>
          </a:xfrm>
        </p:spPr>
        <p:txBody>
          <a:bodyPr wrap="none">
            <a:spAutoFit/>
          </a:bodyPr>
          <a:lstStyle/>
          <a:p>
            <a:pPr eaLnBrk="1" hangingPunct="1">
              <a:defRPr/>
            </a:pPr>
            <a:r>
              <a:rPr lang="en-US" sz="3200" b="1" dirty="0" smtClean="0">
                <a:solidFill>
                  <a:srgbClr val="00B050"/>
                </a:solidFill>
                <a:ea typeface="+mn-ea"/>
                <a:cs typeface="Arial" charset="0"/>
              </a:rPr>
              <a:t>PATERNALISTIC LEADER</a:t>
            </a:r>
          </a:p>
        </p:txBody>
      </p:sp>
      <p:sp>
        <p:nvSpPr>
          <p:cNvPr id="4" name="Slide Number Placeholder 3"/>
          <p:cNvSpPr>
            <a:spLocks noGrp="1"/>
          </p:cNvSpPr>
          <p:nvPr>
            <p:ph type="sldNum" sz="quarter" idx="12"/>
          </p:nvPr>
        </p:nvSpPr>
        <p:spPr/>
        <p:txBody>
          <a:bodyPr/>
          <a:lstStyle/>
          <a:p>
            <a:pPr>
              <a:defRPr/>
            </a:pPr>
            <a:fld id="{8765FF45-C097-4BFF-BE64-5255923922DC}" type="slidenum">
              <a:rPr lang="en-US" smtClean="0"/>
              <a:pPr>
                <a:defRPr/>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ChangeArrowheads="1"/>
          </p:cNvSpPr>
          <p:nvPr/>
        </p:nvSpPr>
        <p:spPr bwMode="auto">
          <a:xfrm>
            <a:off x="304800" y="1371600"/>
            <a:ext cx="8686800" cy="2832100"/>
          </a:xfrm>
          <a:prstGeom prst="rect">
            <a:avLst/>
          </a:prstGeom>
          <a:noFill/>
          <a:ln w="9525">
            <a:noFill/>
            <a:miter lim="800000"/>
            <a:headEnd/>
            <a:tailEnd/>
          </a:ln>
        </p:spPr>
        <p:txBody>
          <a:bodyPr>
            <a:spAutoFit/>
          </a:bodyPr>
          <a:lstStyle/>
          <a:p>
            <a:pPr algn="just"/>
            <a:r>
              <a:rPr lang="en-US" sz="2000">
                <a:latin typeface="Calibri" pitchFamily="34" charset="0"/>
              </a:rPr>
              <a:t>Research studies were conducted to ascertain the emergence of leadership. The researchers wanted to find out the determinants of leadership. Three such determinants were studied, namely, the personality of a leader, his behavior and the situation. As a result the following three theories came:</a:t>
            </a:r>
          </a:p>
          <a:p>
            <a:pPr algn="just"/>
            <a:endParaRPr lang="en-IN" sz="2000">
              <a:latin typeface="Calibri" pitchFamily="34" charset="0"/>
            </a:endParaRPr>
          </a:p>
          <a:p>
            <a:pPr lvl="1" algn="just"/>
            <a:r>
              <a:rPr lang="en-US" sz="2000">
                <a:latin typeface="Calibri" pitchFamily="34" charset="0"/>
              </a:rPr>
              <a:t>1.  Traits theory</a:t>
            </a:r>
            <a:endParaRPr lang="en-IN" sz="2000">
              <a:latin typeface="Calibri" pitchFamily="34" charset="0"/>
            </a:endParaRPr>
          </a:p>
          <a:p>
            <a:pPr lvl="1" algn="just"/>
            <a:r>
              <a:rPr lang="en-US" sz="2000">
                <a:latin typeface="Calibri" pitchFamily="34" charset="0"/>
              </a:rPr>
              <a:t>2.  The Behavioral theory</a:t>
            </a:r>
            <a:endParaRPr lang="en-IN" sz="2000">
              <a:latin typeface="Calibri" pitchFamily="34" charset="0"/>
            </a:endParaRPr>
          </a:p>
          <a:p>
            <a:pPr lvl="1" algn="just"/>
            <a:r>
              <a:rPr lang="en-US" sz="2000">
                <a:latin typeface="Calibri" pitchFamily="34" charset="0"/>
              </a:rPr>
              <a:t>3.  The situational theory</a:t>
            </a:r>
            <a:endParaRPr lang="en-IN" sz="2000">
              <a:latin typeface="Calibri" pitchFamily="34" charset="0"/>
            </a:endParaRPr>
          </a:p>
          <a:p>
            <a:endParaRPr lang="en-IN">
              <a:latin typeface="Calibri" pitchFamily="34" charset="0"/>
            </a:endParaRPr>
          </a:p>
        </p:txBody>
      </p:sp>
      <p:sp>
        <p:nvSpPr>
          <p:cNvPr id="31747" name="Title 6"/>
          <p:cNvSpPr>
            <a:spLocks noGrp="1"/>
          </p:cNvSpPr>
          <p:nvPr>
            <p:ph type="title"/>
          </p:nvPr>
        </p:nvSpPr>
        <p:spPr>
          <a:xfrm>
            <a:off x="2590800" y="533400"/>
            <a:ext cx="4665663" cy="584200"/>
          </a:xfrm>
        </p:spPr>
        <p:txBody>
          <a:bodyPr wrap="none">
            <a:spAutoFit/>
          </a:bodyPr>
          <a:lstStyle/>
          <a:p>
            <a:pPr eaLnBrk="1" hangingPunct="1">
              <a:defRPr/>
            </a:pPr>
            <a:r>
              <a:rPr lang="en-US" sz="3200" b="1" dirty="0" smtClean="0">
                <a:solidFill>
                  <a:srgbClr val="00B050"/>
                </a:solidFill>
                <a:ea typeface="+mn-ea"/>
                <a:cs typeface="Arial" charset="0"/>
              </a:rPr>
              <a:t>THEORIES ON LEADERSHIP</a:t>
            </a:r>
          </a:p>
        </p:txBody>
      </p:sp>
      <p:sp>
        <p:nvSpPr>
          <p:cNvPr id="4" name="Slide Number Placeholder 3"/>
          <p:cNvSpPr>
            <a:spLocks noGrp="1"/>
          </p:cNvSpPr>
          <p:nvPr>
            <p:ph type="sldNum" sz="quarter" idx="12"/>
          </p:nvPr>
        </p:nvSpPr>
        <p:spPr/>
        <p:txBody>
          <a:bodyPr/>
          <a:lstStyle/>
          <a:p>
            <a:pPr>
              <a:defRPr/>
            </a:pPr>
            <a:fld id="{9ABD1E67-A074-4236-B0F1-65A1534389FB}" type="slidenum">
              <a:rPr lang="en-US" smtClean="0"/>
              <a:pPr>
                <a:defRPr/>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ChangeArrowheads="1"/>
          </p:cNvSpPr>
          <p:nvPr/>
        </p:nvSpPr>
        <p:spPr bwMode="auto">
          <a:xfrm>
            <a:off x="381000" y="1166813"/>
            <a:ext cx="8458200" cy="4678362"/>
          </a:xfrm>
          <a:prstGeom prst="rect">
            <a:avLst/>
          </a:prstGeom>
          <a:noFill/>
          <a:ln w="9525">
            <a:noFill/>
            <a:miter lim="800000"/>
            <a:headEnd/>
            <a:tailEnd/>
          </a:ln>
        </p:spPr>
        <p:txBody>
          <a:bodyPr>
            <a:spAutoFit/>
          </a:bodyPr>
          <a:lstStyle/>
          <a:p>
            <a:pPr algn="just"/>
            <a:r>
              <a:rPr lang="en-US" sz="2000">
                <a:latin typeface="Calibri" pitchFamily="34" charset="0"/>
              </a:rPr>
              <a:t>This  theory  is  based  on  the  assumption  that  a  </a:t>
            </a:r>
            <a:r>
              <a:rPr lang="en-US" sz="2000">
                <a:solidFill>
                  <a:srgbClr val="0000CC"/>
                </a:solidFill>
                <a:latin typeface="Calibri" pitchFamily="34" charset="0"/>
              </a:rPr>
              <a:t>leader  is  a  person  who  possesses  certain exceptional traits or qualities</a:t>
            </a:r>
            <a:r>
              <a:rPr lang="en-US" sz="2000">
                <a:latin typeface="Calibri" pitchFamily="34" charset="0"/>
              </a:rPr>
              <a:t>. Many such </a:t>
            </a:r>
            <a:r>
              <a:rPr lang="en-US" sz="2000">
                <a:solidFill>
                  <a:srgbClr val="0000CC"/>
                </a:solidFill>
                <a:latin typeface="Calibri" pitchFamily="34" charset="0"/>
              </a:rPr>
              <a:t>traits or qualities were identified</a:t>
            </a:r>
            <a:r>
              <a:rPr lang="en-US" sz="2000">
                <a:latin typeface="Calibri" pitchFamily="34" charset="0"/>
              </a:rPr>
              <a:t>. Those, who were </a:t>
            </a:r>
            <a:r>
              <a:rPr lang="en-US" sz="2000">
                <a:solidFill>
                  <a:srgbClr val="0000CC"/>
                </a:solidFill>
                <a:latin typeface="Calibri" pitchFamily="34" charset="0"/>
              </a:rPr>
              <a:t>successful leaders in the past, were found to be having all such traits.</a:t>
            </a:r>
            <a:r>
              <a:rPr lang="en-US" sz="2000">
                <a:latin typeface="Calibri" pitchFamily="34" charset="0"/>
              </a:rPr>
              <a:t> These are:</a:t>
            </a:r>
            <a:endParaRPr lang="en-IN" sz="2000">
              <a:latin typeface="Calibri" pitchFamily="34" charset="0"/>
            </a:endParaRPr>
          </a:p>
          <a:p>
            <a:endParaRPr lang="en-US" sz="2000">
              <a:latin typeface="Calibri" pitchFamily="34" charset="0"/>
            </a:endParaRPr>
          </a:p>
          <a:p>
            <a:r>
              <a:rPr lang="en-US" sz="2000">
                <a:latin typeface="Calibri" pitchFamily="34" charset="0"/>
              </a:rPr>
              <a:t> 1.   Intelligence,</a:t>
            </a:r>
          </a:p>
          <a:p>
            <a:r>
              <a:rPr lang="en-US" sz="2000">
                <a:latin typeface="Calibri" pitchFamily="34" charset="0"/>
              </a:rPr>
              <a:t>2.   Knowledge</a:t>
            </a:r>
            <a:endParaRPr lang="en-IN" sz="2000">
              <a:latin typeface="Calibri" pitchFamily="34" charset="0"/>
            </a:endParaRPr>
          </a:p>
          <a:p>
            <a:r>
              <a:rPr lang="en-US" sz="2000">
                <a:latin typeface="Calibri" pitchFamily="34" charset="0"/>
              </a:rPr>
              <a:t> 3.   Communication skills</a:t>
            </a:r>
            <a:endParaRPr lang="en-IN" sz="2000">
              <a:latin typeface="Calibri" pitchFamily="34" charset="0"/>
            </a:endParaRPr>
          </a:p>
          <a:p>
            <a:r>
              <a:rPr lang="en-US" sz="2000">
                <a:latin typeface="Calibri" pitchFamily="34" charset="0"/>
              </a:rPr>
              <a:t> 4.   Initiative</a:t>
            </a:r>
            <a:endParaRPr lang="en-IN" sz="2000">
              <a:latin typeface="Calibri" pitchFamily="34" charset="0"/>
            </a:endParaRPr>
          </a:p>
          <a:p>
            <a:r>
              <a:rPr lang="en-US" sz="2000">
                <a:latin typeface="Calibri" pitchFamily="34" charset="0"/>
              </a:rPr>
              <a:t> 5.   Judgment</a:t>
            </a:r>
            <a:endParaRPr lang="en-IN" sz="2000">
              <a:latin typeface="Calibri" pitchFamily="34" charset="0"/>
            </a:endParaRPr>
          </a:p>
          <a:p>
            <a:r>
              <a:rPr lang="en-US" sz="2000">
                <a:latin typeface="Calibri" pitchFamily="34" charset="0"/>
              </a:rPr>
              <a:t> 6.   Sincerity</a:t>
            </a:r>
            <a:endParaRPr lang="en-IN" sz="2000">
              <a:latin typeface="Calibri" pitchFamily="34" charset="0"/>
            </a:endParaRPr>
          </a:p>
          <a:p>
            <a:r>
              <a:rPr lang="en-US" sz="2000">
                <a:latin typeface="Calibri" pitchFamily="34" charset="0"/>
              </a:rPr>
              <a:t> 7.   Inquisitiveness</a:t>
            </a:r>
            <a:endParaRPr lang="en-IN" sz="2000">
              <a:latin typeface="Calibri" pitchFamily="34" charset="0"/>
            </a:endParaRPr>
          </a:p>
          <a:p>
            <a:r>
              <a:rPr lang="en-US" sz="2000">
                <a:latin typeface="Calibri" pitchFamily="34" charset="0"/>
              </a:rPr>
              <a:t> 8.   Endurance</a:t>
            </a:r>
            <a:endParaRPr lang="en-IN" sz="2000">
              <a:latin typeface="Calibri" pitchFamily="34" charset="0"/>
            </a:endParaRPr>
          </a:p>
          <a:p>
            <a:r>
              <a:rPr lang="en-US" sz="2000">
                <a:latin typeface="Calibri" pitchFamily="34" charset="0"/>
              </a:rPr>
              <a:t> 9.   Integrity</a:t>
            </a:r>
            <a:endParaRPr lang="en-IN" sz="2000">
              <a:latin typeface="Calibri" pitchFamily="34" charset="0"/>
            </a:endParaRPr>
          </a:p>
          <a:p>
            <a:endParaRPr lang="en-IN">
              <a:latin typeface="Calibri" pitchFamily="34" charset="0"/>
            </a:endParaRPr>
          </a:p>
        </p:txBody>
      </p:sp>
      <p:pic>
        <p:nvPicPr>
          <p:cNvPr id="61443" name="Picture 2" descr="C:\Users\hp\Desktop\MA\What-is-the-trait-theory-of-leadership-2795322-5b61dc6746e0fb005014ecc7.png"/>
          <p:cNvPicPr>
            <a:picLocks noChangeAspect="1" noChangeArrowheads="1"/>
          </p:cNvPicPr>
          <p:nvPr/>
        </p:nvPicPr>
        <p:blipFill>
          <a:blip r:embed="rId2"/>
          <a:srcRect/>
          <a:stretch>
            <a:fillRect/>
          </a:stretch>
        </p:blipFill>
        <p:spPr bwMode="auto">
          <a:xfrm>
            <a:off x="3276600" y="2590800"/>
            <a:ext cx="5486400" cy="4037013"/>
          </a:xfrm>
          <a:prstGeom prst="rect">
            <a:avLst/>
          </a:prstGeom>
          <a:noFill/>
          <a:ln w="9525">
            <a:noFill/>
            <a:miter lim="800000"/>
            <a:headEnd/>
            <a:tailEnd/>
          </a:ln>
        </p:spPr>
      </p:pic>
      <p:sp>
        <p:nvSpPr>
          <p:cNvPr id="32772" name="Title 7"/>
          <p:cNvSpPr>
            <a:spLocks noGrp="1"/>
          </p:cNvSpPr>
          <p:nvPr>
            <p:ph type="title"/>
          </p:nvPr>
        </p:nvSpPr>
        <p:spPr>
          <a:xfrm>
            <a:off x="3124200" y="228600"/>
            <a:ext cx="2736850" cy="584200"/>
          </a:xfrm>
        </p:spPr>
        <p:txBody>
          <a:bodyPr wrap="none">
            <a:spAutoFit/>
          </a:bodyPr>
          <a:lstStyle/>
          <a:p>
            <a:pPr eaLnBrk="1" hangingPunct="1">
              <a:defRPr/>
            </a:pPr>
            <a:r>
              <a:rPr lang="en-US" sz="3200" b="1" dirty="0" smtClean="0">
                <a:solidFill>
                  <a:srgbClr val="00B050"/>
                </a:solidFill>
                <a:ea typeface="+mn-ea"/>
                <a:cs typeface="Arial" charset="0"/>
              </a:rPr>
              <a:t>TRAIT THEORY</a:t>
            </a:r>
          </a:p>
        </p:txBody>
      </p:sp>
      <p:sp>
        <p:nvSpPr>
          <p:cNvPr id="5" name="Slide Number Placeholder 4"/>
          <p:cNvSpPr>
            <a:spLocks noGrp="1"/>
          </p:cNvSpPr>
          <p:nvPr>
            <p:ph type="sldNum" sz="quarter" idx="12"/>
          </p:nvPr>
        </p:nvSpPr>
        <p:spPr/>
        <p:txBody>
          <a:bodyPr/>
          <a:lstStyle/>
          <a:p>
            <a:pPr>
              <a:defRPr/>
            </a:pPr>
            <a:fld id="{B00509BC-4E2E-4EAA-B285-AB7158E354CB}" type="slidenum">
              <a:rPr lang="en-US" smtClean="0"/>
              <a:pPr>
                <a:defRPr/>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0" y="531813"/>
            <a:ext cx="8991600" cy="6402387"/>
          </a:xfrm>
          <a:prstGeom prst="rect">
            <a:avLst/>
          </a:prstGeom>
          <a:noFill/>
          <a:ln w="9525">
            <a:noFill/>
            <a:miter lim="800000"/>
            <a:headEnd/>
            <a:tailEnd/>
          </a:ln>
        </p:spPr>
        <p:txBody>
          <a:bodyPr>
            <a:spAutoFit/>
          </a:bodyPr>
          <a:lstStyle/>
          <a:p>
            <a:pPr marL="509588" indent="-284163" algn="just">
              <a:buFont typeface="Arial" charset="0"/>
              <a:buChar char="•"/>
            </a:pPr>
            <a:r>
              <a:rPr lang="en-US" sz="2000" b="1">
                <a:solidFill>
                  <a:srgbClr val="C00000"/>
                </a:solidFill>
              </a:rPr>
              <a:t>Helps in Planning</a:t>
            </a:r>
            <a:r>
              <a:rPr lang="en-US" sz="2000"/>
              <a:t>: </a:t>
            </a:r>
          </a:p>
          <a:p>
            <a:pPr marL="966788" lvl="1" indent="-284163" algn="just">
              <a:buFont typeface="Arial" charset="0"/>
              <a:buChar char="•"/>
            </a:pPr>
            <a:r>
              <a:rPr lang="en-US"/>
              <a:t>Helps to prepare better plans for the org. the views, suggestions of employees, clients, suppliers etc are received and the plans are prepared.</a:t>
            </a:r>
          </a:p>
          <a:p>
            <a:pPr marL="509588" indent="-284163" algn="just">
              <a:buFont typeface="Arial" charset="0"/>
              <a:buChar char="•"/>
            </a:pPr>
            <a:r>
              <a:rPr lang="en-US" sz="2000" b="1">
                <a:solidFill>
                  <a:srgbClr val="C00000"/>
                </a:solidFill>
              </a:rPr>
              <a:t>Vital for decision making</a:t>
            </a:r>
            <a:r>
              <a:rPr lang="en-US" sz="2000"/>
              <a:t>: </a:t>
            </a:r>
          </a:p>
          <a:p>
            <a:pPr marL="966788" lvl="1" indent="-284163" algn="just">
              <a:buFont typeface="Arial" charset="0"/>
              <a:buChar char="•"/>
            </a:pPr>
            <a:r>
              <a:rPr lang="en-US"/>
              <a:t>Proper communication is necessary for right decision. For Example: To buy the raw material the production mgr has to consult with marketing manager for the demand and with stores mgr about the stock.</a:t>
            </a:r>
          </a:p>
          <a:p>
            <a:pPr marL="509588" indent="-284163" algn="just">
              <a:buFont typeface="Arial" charset="0"/>
              <a:buChar char="•"/>
            </a:pPr>
            <a:r>
              <a:rPr lang="en-US" sz="2000" b="1">
                <a:solidFill>
                  <a:srgbClr val="C00000"/>
                </a:solidFill>
              </a:rPr>
              <a:t>Facilitate delegation</a:t>
            </a:r>
            <a:r>
              <a:rPr lang="en-US" sz="2000"/>
              <a:t>: </a:t>
            </a:r>
          </a:p>
          <a:p>
            <a:pPr marL="966788" lvl="1" indent="-284163" algn="just">
              <a:buFont typeface="Arial" charset="0"/>
              <a:buChar char="•"/>
            </a:pPr>
            <a:r>
              <a:rPr lang="en-US" sz="2000"/>
              <a:t>Proper com is needed to delegate the authority to subordinate.</a:t>
            </a:r>
          </a:p>
          <a:p>
            <a:pPr marL="509588" indent="-284163" algn="just">
              <a:buFont typeface="Arial" charset="0"/>
              <a:buChar char="•"/>
            </a:pPr>
            <a:r>
              <a:rPr lang="en-US" sz="2000" b="1">
                <a:solidFill>
                  <a:srgbClr val="C00000"/>
                </a:solidFill>
              </a:rPr>
              <a:t>Facilitates effective leadership</a:t>
            </a:r>
            <a:r>
              <a:rPr lang="en-US" sz="2000"/>
              <a:t>: </a:t>
            </a:r>
          </a:p>
          <a:p>
            <a:pPr marL="966788" lvl="1" indent="-284163" algn="just">
              <a:buFont typeface="Arial" charset="0"/>
              <a:buChar char="•"/>
            </a:pPr>
            <a:r>
              <a:rPr lang="en-US" sz="2000"/>
              <a:t>Manager will be able to guide to this subordinates through communication.</a:t>
            </a:r>
          </a:p>
          <a:p>
            <a:pPr marL="509588" indent="-284163" algn="just">
              <a:buFont typeface="Arial" charset="0"/>
              <a:buChar char="•"/>
            </a:pPr>
            <a:r>
              <a:rPr lang="en-US" sz="2000" b="1">
                <a:solidFill>
                  <a:srgbClr val="C00000"/>
                </a:solidFill>
              </a:rPr>
              <a:t>Helps to motivate</a:t>
            </a:r>
            <a:r>
              <a:rPr lang="en-US" sz="2000"/>
              <a:t>: </a:t>
            </a:r>
          </a:p>
          <a:p>
            <a:pPr marL="966788" lvl="1" indent="-284163" algn="just">
              <a:buFont typeface="Arial" charset="0"/>
              <a:buChar char="•"/>
            </a:pPr>
            <a:r>
              <a:rPr lang="en-US" sz="2000"/>
              <a:t>Encourage, induce com necessary.</a:t>
            </a:r>
          </a:p>
          <a:p>
            <a:pPr marL="509588" indent="-284163" algn="just">
              <a:buFont typeface="Arial" charset="0"/>
              <a:buChar char="•"/>
            </a:pPr>
            <a:r>
              <a:rPr lang="en-US" sz="2000" b="1">
                <a:solidFill>
                  <a:srgbClr val="C00000"/>
                </a:solidFill>
              </a:rPr>
              <a:t>Helps in coordination</a:t>
            </a:r>
          </a:p>
          <a:p>
            <a:pPr marL="509588" indent="-284163" algn="just">
              <a:buFont typeface="Arial" charset="0"/>
              <a:buChar char="•"/>
            </a:pPr>
            <a:r>
              <a:rPr lang="en-US" sz="2000" b="1">
                <a:solidFill>
                  <a:srgbClr val="C00000"/>
                </a:solidFill>
              </a:rPr>
              <a:t>Helps to save time and effort</a:t>
            </a:r>
            <a:r>
              <a:rPr lang="en-US" sz="2000"/>
              <a:t>: </a:t>
            </a:r>
          </a:p>
          <a:p>
            <a:pPr marL="966788" lvl="1" indent="-284163" algn="just">
              <a:buFont typeface="Arial" charset="0"/>
              <a:buChar char="•"/>
            </a:pPr>
            <a:r>
              <a:rPr lang="en-US" sz="2000"/>
              <a:t>If manager wants to announce a decision to all employees he can send a circular.</a:t>
            </a:r>
          </a:p>
          <a:p>
            <a:pPr marL="509588" indent="-284163" algn="just">
              <a:buFont typeface="Arial" charset="0"/>
              <a:buChar char="•"/>
            </a:pPr>
            <a:r>
              <a:rPr lang="en-US" sz="2000" b="1">
                <a:solidFill>
                  <a:srgbClr val="C00000"/>
                </a:solidFill>
              </a:rPr>
              <a:t>Helps for public relations</a:t>
            </a:r>
            <a:r>
              <a:rPr lang="en-US" sz="2000"/>
              <a:t>: </a:t>
            </a:r>
          </a:p>
          <a:p>
            <a:pPr marL="966788" lvl="1" indent="-284163" algn="just">
              <a:buFont typeface="Arial" charset="0"/>
              <a:buChar char="•"/>
            </a:pPr>
            <a:r>
              <a:rPr lang="en-US" sz="2000"/>
              <a:t>Includes customer, creditors, shareholders, government Officials and so on by whom the org communicates a lot.</a:t>
            </a:r>
          </a:p>
        </p:txBody>
      </p:sp>
      <p:sp>
        <p:nvSpPr>
          <p:cNvPr id="7171" name="TextBox 3"/>
          <p:cNvSpPr txBox="1">
            <a:spLocks noChangeArrowheads="1"/>
          </p:cNvSpPr>
          <p:nvPr/>
        </p:nvSpPr>
        <p:spPr bwMode="auto">
          <a:xfrm>
            <a:off x="1436688" y="-36513"/>
            <a:ext cx="6716712"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FUNCTIONS OF COMMUNICATION</a:t>
            </a:r>
          </a:p>
        </p:txBody>
      </p:sp>
      <p:sp>
        <p:nvSpPr>
          <p:cNvPr id="4" name="Slide Number Placeholder 3"/>
          <p:cNvSpPr>
            <a:spLocks noGrp="1"/>
          </p:cNvSpPr>
          <p:nvPr>
            <p:ph type="sldNum" sz="quarter" idx="12"/>
          </p:nvPr>
        </p:nvSpPr>
        <p:spPr/>
        <p:txBody>
          <a:bodyPr/>
          <a:lstStyle/>
          <a:p>
            <a:pPr>
              <a:defRPr/>
            </a:pPr>
            <a:fld id="{7D6B48FA-5CDB-469C-96DC-34458D6DF0A3}"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28600" y="1720850"/>
            <a:ext cx="8153400" cy="4400550"/>
          </a:xfrm>
          <a:prstGeom prst="rect">
            <a:avLst/>
          </a:prstGeom>
          <a:noFill/>
          <a:ln w="9525">
            <a:noFill/>
            <a:miter lim="800000"/>
            <a:headEnd/>
            <a:tailEnd/>
          </a:ln>
        </p:spPr>
        <p:txBody>
          <a:bodyPr>
            <a:spAutoFit/>
          </a:bodyPr>
          <a:lstStyle/>
          <a:p>
            <a:r>
              <a:rPr lang="en-US" sz="2000">
                <a:latin typeface="Calibri" pitchFamily="34" charset="0"/>
              </a:rPr>
              <a:t>10. Determination</a:t>
            </a:r>
            <a:endParaRPr lang="en-IN" sz="2000">
              <a:latin typeface="Calibri" pitchFamily="34" charset="0"/>
            </a:endParaRPr>
          </a:p>
          <a:p>
            <a:r>
              <a:rPr lang="en-US" sz="2000">
                <a:latin typeface="Calibri" pitchFamily="34" charset="0"/>
              </a:rPr>
              <a:t>11. Emotional stability</a:t>
            </a:r>
            <a:endParaRPr lang="en-IN" sz="2000">
              <a:latin typeface="Calibri" pitchFamily="34" charset="0"/>
            </a:endParaRPr>
          </a:p>
          <a:p>
            <a:r>
              <a:rPr lang="en-US" sz="2000">
                <a:latin typeface="Calibri" pitchFamily="34" charset="0"/>
              </a:rPr>
              <a:t>12. Mental ability</a:t>
            </a:r>
            <a:endParaRPr lang="en-IN" sz="2000">
              <a:latin typeface="Calibri" pitchFamily="34" charset="0"/>
            </a:endParaRPr>
          </a:p>
          <a:p>
            <a:r>
              <a:rPr lang="en-US" sz="2000">
                <a:latin typeface="Calibri" pitchFamily="34" charset="0"/>
              </a:rPr>
              <a:t> 13. Imagination</a:t>
            </a:r>
            <a:endParaRPr lang="en-IN" sz="2000">
              <a:latin typeface="Calibri" pitchFamily="34" charset="0"/>
            </a:endParaRPr>
          </a:p>
          <a:p>
            <a:r>
              <a:rPr lang="en-US" sz="2000">
                <a:latin typeface="Calibri" pitchFamily="34" charset="0"/>
              </a:rPr>
              <a:t> 14. Persuasion</a:t>
            </a:r>
            <a:endParaRPr lang="en-IN" sz="2000">
              <a:latin typeface="Calibri" pitchFamily="34" charset="0"/>
            </a:endParaRPr>
          </a:p>
          <a:p>
            <a:r>
              <a:rPr lang="en-US" sz="2000">
                <a:latin typeface="Calibri" pitchFamily="34" charset="0"/>
              </a:rPr>
              <a:t>15. Courage</a:t>
            </a:r>
            <a:endParaRPr lang="en-IN" sz="2000">
              <a:latin typeface="Calibri" pitchFamily="34" charset="0"/>
            </a:endParaRPr>
          </a:p>
          <a:p>
            <a:r>
              <a:rPr lang="en-US" sz="2000">
                <a:latin typeface="Calibri" pitchFamily="34" charset="0"/>
              </a:rPr>
              <a:t>16. Physical appearance</a:t>
            </a:r>
            <a:endParaRPr lang="en-IN" sz="2000">
              <a:latin typeface="Calibri" pitchFamily="34" charset="0"/>
            </a:endParaRPr>
          </a:p>
          <a:p>
            <a:pPr algn="just"/>
            <a:endParaRPr lang="en-US" sz="2000">
              <a:latin typeface="Calibri" pitchFamily="34" charset="0"/>
            </a:endParaRPr>
          </a:p>
          <a:p>
            <a:pPr algn="just"/>
            <a:endParaRPr lang="en-US" sz="2000">
              <a:latin typeface="Calibri" pitchFamily="34" charset="0"/>
            </a:endParaRPr>
          </a:p>
          <a:p>
            <a:pPr algn="just"/>
            <a:endParaRPr lang="en-US" sz="2000">
              <a:latin typeface="Calibri" pitchFamily="34" charset="0"/>
            </a:endParaRPr>
          </a:p>
          <a:p>
            <a:pPr algn="just"/>
            <a:r>
              <a:rPr lang="en-US" sz="2000">
                <a:latin typeface="Calibri" pitchFamily="34" charset="0"/>
              </a:rPr>
              <a:t>A person with these qualities can certainly emerge as a successful leader. These qualities need not always be inborn. These can be acquired through proper training.</a:t>
            </a:r>
            <a:endParaRPr lang="en-IN" sz="2000">
              <a:latin typeface="Calibri" pitchFamily="34" charset="0"/>
            </a:endParaRPr>
          </a:p>
          <a:p>
            <a:endParaRPr lang="en-IN" sz="2000">
              <a:latin typeface="Calibri" pitchFamily="34" charset="0"/>
            </a:endParaRPr>
          </a:p>
        </p:txBody>
      </p:sp>
      <p:pic>
        <p:nvPicPr>
          <p:cNvPr id="62467" name="Picture 2" descr="C:\Users\hp\Desktop\MA\trait-theory-of-leadership-e1529504289995.png"/>
          <p:cNvPicPr>
            <a:picLocks noChangeAspect="1" noChangeArrowheads="1"/>
          </p:cNvPicPr>
          <p:nvPr/>
        </p:nvPicPr>
        <p:blipFill>
          <a:blip r:embed="rId2"/>
          <a:srcRect/>
          <a:stretch>
            <a:fillRect/>
          </a:stretch>
        </p:blipFill>
        <p:spPr bwMode="auto">
          <a:xfrm>
            <a:off x="3505200" y="1143000"/>
            <a:ext cx="5638800" cy="3429000"/>
          </a:xfrm>
          <a:prstGeom prst="rect">
            <a:avLst/>
          </a:prstGeom>
          <a:noFill/>
          <a:ln w="9525">
            <a:noFill/>
            <a:miter lim="800000"/>
            <a:headEnd/>
            <a:tailEnd/>
          </a:ln>
        </p:spPr>
      </p:pic>
      <p:sp>
        <p:nvSpPr>
          <p:cNvPr id="62468" name="Title 7"/>
          <p:cNvSpPr txBox="1">
            <a:spLocks/>
          </p:cNvSpPr>
          <p:nvPr/>
        </p:nvSpPr>
        <p:spPr bwMode="auto">
          <a:xfrm>
            <a:off x="457200" y="274638"/>
            <a:ext cx="8305800" cy="584200"/>
          </a:xfrm>
          <a:prstGeom prst="rect">
            <a:avLst/>
          </a:prstGeom>
          <a:noFill/>
          <a:ln w="9525">
            <a:noFill/>
            <a:miter lim="800000"/>
            <a:headEnd/>
            <a:tailEnd/>
          </a:ln>
        </p:spPr>
        <p:txBody>
          <a:bodyPr>
            <a:spAutoFit/>
          </a:bodyPr>
          <a:lstStyle/>
          <a:p>
            <a:pPr algn="ctr"/>
            <a:r>
              <a:rPr lang="en-US" sz="3200" b="1">
                <a:solidFill>
                  <a:srgbClr val="00B050"/>
                </a:solidFill>
                <a:latin typeface="Calibri" pitchFamily="34" charset="0"/>
              </a:rPr>
              <a:t> TRAIT THEORY</a:t>
            </a:r>
          </a:p>
        </p:txBody>
      </p:sp>
      <p:sp>
        <p:nvSpPr>
          <p:cNvPr id="5" name="Slide Number Placeholder 4"/>
          <p:cNvSpPr>
            <a:spLocks noGrp="1"/>
          </p:cNvSpPr>
          <p:nvPr>
            <p:ph type="sldNum" sz="quarter" idx="12"/>
          </p:nvPr>
        </p:nvSpPr>
        <p:spPr/>
        <p:txBody>
          <a:bodyPr/>
          <a:lstStyle/>
          <a:p>
            <a:pPr>
              <a:defRPr/>
            </a:pPr>
            <a:fld id="{3FE7D0AC-68F3-4C14-825F-5D7FDE53DC6C}" type="slidenum">
              <a:rPr lang="en-US" smtClean="0"/>
              <a:pPr>
                <a:defRPr/>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1143000"/>
            <a:ext cx="8610600" cy="1323975"/>
          </a:xfrm>
          <a:prstGeom prst="rect">
            <a:avLst/>
          </a:prstGeom>
          <a:noFill/>
          <a:ln w="9525">
            <a:noFill/>
            <a:miter lim="800000"/>
            <a:headEnd/>
            <a:tailEnd/>
          </a:ln>
        </p:spPr>
        <p:txBody>
          <a:bodyPr>
            <a:spAutoFit/>
          </a:bodyPr>
          <a:lstStyle/>
          <a:p>
            <a:pPr algn="just"/>
            <a:r>
              <a:rPr lang="en-US" sz="2000">
                <a:latin typeface="Calibri" pitchFamily="34" charset="0"/>
              </a:rPr>
              <a:t>According to this theory, leadership depends more on the acts of the </a:t>
            </a:r>
            <a:r>
              <a:rPr lang="en-US" sz="2000">
                <a:solidFill>
                  <a:srgbClr val="0000CC"/>
                </a:solidFill>
                <a:latin typeface="Calibri" pitchFamily="34" charset="0"/>
              </a:rPr>
              <a:t>person than on his personality traits</a:t>
            </a:r>
            <a:r>
              <a:rPr lang="en-US" sz="2000">
                <a:latin typeface="Calibri" pitchFamily="34" charset="0"/>
              </a:rPr>
              <a:t>.  The  behavior of  the  </a:t>
            </a:r>
            <a:r>
              <a:rPr lang="en-US" sz="2000">
                <a:solidFill>
                  <a:srgbClr val="0000CC"/>
                </a:solidFill>
                <a:latin typeface="Calibri" pitchFamily="34" charset="0"/>
              </a:rPr>
              <a:t>person  attracts  many followers towards him</a:t>
            </a:r>
            <a:r>
              <a:rPr lang="en-US" sz="2000">
                <a:latin typeface="Calibri" pitchFamily="34" charset="0"/>
              </a:rPr>
              <a:t>.  These followers are ready to accept him as their leader as they are influenced and impressed by his behavior. </a:t>
            </a:r>
          </a:p>
        </p:txBody>
      </p:sp>
      <p:pic>
        <p:nvPicPr>
          <p:cNvPr id="63491" name="Picture 2" descr="C:\Users\hp\Desktop\MA\Behavioral-Leadership-Model.png"/>
          <p:cNvPicPr>
            <a:picLocks noChangeAspect="1" noChangeArrowheads="1"/>
          </p:cNvPicPr>
          <p:nvPr/>
        </p:nvPicPr>
        <p:blipFill>
          <a:blip r:embed="rId2"/>
          <a:srcRect/>
          <a:stretch>
            <a:fillRect/>
          </a:stretch>
        </p:blipFill>
        <p:spPr bwMode="auto">
          <a:xfrm>
            <a:off x="1333500" y="2733675"/>
            <a:ext cx="7810500" cy="4124325"/>
          </a:xfrm>
          <a:prstGeom prst="rect">
            <a:avLst/>
          </a:prstGeom>
          <a:noFill/>
          <a:ln w="9525">
            <a:noFill/>
            <a:miter lim="800000"/>
            <a:headEnd/>
            <a:tailEnd/>
          </a:ln>
        </p:spPr>
      </p:pic>
      <p:sp>
        <p:nvSpPr>
          <p:cNvPr id="34820" name="Title 7"/>
          <p:cNvSpPr>
            <a:spLocks noGrp="1"/>
          </p:cNvSpPr>
          <p:nvPr>
            <p:ph type="title"/>
          </p:nvPr>
        </p:nvSpPr>
        <p:spPr>
          <a:xfrm>
            <a:off x="457200" y="274638"/>
            <a:ext cx="8153400" cy="584200"/>
          </a:xfrm>
        </p:spPr>
        <p:txBody>
          <a:bodyPr>
            <a:spAutoFit/>
          </a:bodyPr>
          <a:lstStyle/>
          <a:p>
            <a:pPr eaLnBrk="1" hangingPunct="1">
              <a:defRPr/>
            </a:pPr>
            <a:r>
              <a:rPr lang="en-US" sz="2800" b="1" dirty="0" smtClean="0"/>
              <a:t> </a:t>
            </a:r>
            <a:r>
              <a:rPr lang="en-US" sz="3200" b="1" dirty="0" smtClean="0">
                <a:solidFill>
                  <a:srgbClr val="00B050"/>
                </a:solidFill>
                <a:ea typeface="+mn-ea"/>
                <a:cs typeface="Arial" charset="0"/>
              </a:rPr>
              <a:t>BEHAVIOURIAL THEORY</a:t>
            </a:r>
          </a:p>
        </p:txBody>
      </p:sp>
      <p:sp>
        <p:nvSpPr>
          <p:cNvPr id="5" name="Slide Number Placeholder 4"/>
          <p:cNvSpPr>
            <a:spLocks noGrp="1"/>
          </p:cNvSpPr>
          <p:nvPr>
            <p:ph type="sldNum" sz="quarter" idx="12"/>
          </p:nvPr>
        </p:nvSpPr>
        <p:spPr/>
        <p:txBody>
          <a:bodyPr/>
          <a:lstStyle/>
          <a:p>
            <a:pPr>
              <a:defRPr/>
            </a:pPr>
            <a:fld id="{5B03F36A-AFF2-4502-B8CC-73FBCF4E0A99}" type="slidenum">
              <a:rPr lang="en-US" smtClean="0"/>
              <a:pPr>
                <a:defRPr/>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228600" y="1143000"/>
            <a:ext cx="8686800" cy="1908175"/>
          </a:xfrm>
          <a:prstGeom prst="rect">
            <a:avLst/>
          </a:prstGeom>
          <a:noFill/>
          <a:ln w="9525">
            <a:noFill/>
            <a:miter lim="800000"/>
            <a:headEnd/>
            <a:tailEnd/>
          </a:ln>
        </p:spPr>
        <p:txBody>
          <a:bodyPr>
            <a:spAutoFit/>
          </a:bodyPr>
          <a:lstStyle/>
          <a:p>
            <a:pPr algn="just"/>
            <a:r>
              <a:rPr lang="en-US">
                <a:latin typeface="Calibri" pitchFamily="34" charset="0"/>
              </a:rPr>
              <a:t> </a:t>
            </a:r>
          </a:p>
          <a:p>
            <a:pPr algn="just"/>
            <a:r>
              <a:rPr lang="en-US" sz="2000">
                <a:latin typeface="Calibri" pitchFamily="34" charset="0"/>
              </a:rPr>
              <a:t>	This Behavioral theory is </a:t>
            </a:r>
            <a:r>
              <a:rPr lang="en-US" sz="2000">
                <a:solidFill>
                  <a:srgbClr val="0000CC"/>
                </a:solidFill>
                <a:latin typeface="Calibri" pitchFamily="34" charset="0"/>
              </a:rPr>
              <a:t>superior to trait theory in so far as it gives at most importance to what the leader does rather than what he is</a:t>
            </a:r>
            <a:r>
              <a:rPr lang="en-US" sz="2000">
                <a:latin typeface="Calibri" pitchFamily="34" charset="0"/>
              </a:rPr>
              <a:t>. But its main drawback is that it is </a:t>
            </a:r>
            <a:r>
              <a:rPr lang="en-US" sz="2000">
                <a:solidFill>
                  <a:srgbClr val="0000CC"/>
                </a:solidFill>
                <a:latin typeface="Calibri" pitchFamily="34" charset="0"/>
              </a:rPr>
              <a:t>not possible to determine the kind of behavior </a:t>
            </a:r>
            <a:r>
              <a:rPr lang="en-US" sz="2000">
                <a:latin typeface="Calibri" pitchFamily="34" charset="0"/>
              </a:rPr>
              <a:t>that will be ideal under all circumstances. A behavior that is effective at a particular point of time may not be so always.</a:t>
            </a:r>
            <a:endParaRPr lang="en-IN" sz="2000">
              <a:latin typeface="Calibri" pitchFamily="34" charset="0"/>
            </a:endParaRPr>
          </a:p>
        </p:txBody>
      </p:sp>
      <p:pic>
        <p:nvPicPr>
          <p:cNvPr id="64515" name="Picture 2" descr="C:\Users\hp\Desktop\MA\download (1).jpg"/>
          <p:cNvPicPr>
            <a:picLocks noChangeAspect="1" noChangeArrowheads="1"/>
          </p:cNvPicPr>
          <p:nvPr/>
        </p:nvPicPr>
        <p:blipFill>
          <a:blip r:embed="rId2"/>
          <a:srcRect/>
          <a:stretch>
            <a:fillRect/>
          </a:stretch>
        </p:blipFill>
        <p:spPr bwMode="auto">
          <a:xfrm>
            <a:off x="2286000" y="3476625"/>
            <a:ext cx="5695950" cy="3381375"/>
          </a:xfrm>
          <a:prstGeom prst="rect">
            <a:avLst/>
          </a:prstGeom>
          <a:noFill/>
          <a:ln w="9525">
            <a:noFill/>
            <a:miter lim="800000"/>
            <a:headEnd/>
            <a:tailEnd/>
          </a:ln>
        </p:spPr>
      </p:pic>
      <p:sp>
        <p:nvSpPr>
          <p:cNvPr id="35844" name="Title 4"/>
          <p:cNvSpPr>
            <a:spLocks noGrp="1"/>
          </p:cNvSpPr>
          <p:nvPr>
            <p:ph type="title"/>
          </p:nvPr>
        </p:nvSpPr>
        <p:spPr/>
        <p:txBody>
          <a:bodyPr/>
          <a:lstStyle/>
          <a:p>
            <a:pPr eaLnBrk="1" hangingPunct="1">
              <a:defRPr/>
            </a:pPr>
            <a:r>
              <a:rPr lang="en-US" sz="3200" b="1" dirty="0" smtClean="0">
                <a:solidFill>
                  <a:srgbClr val="00B050"/>
                </a:solidFill>
                <a:ea typeface="+mn-ea"/>
                <a:cs typeface="Arial" charset="0"/>
              </a:rPr>
              <a:t>EVALUATION OF BEHAVIORAL THEORY</a:t>
            </a:r>
            <a:r>
              <a:rPr lang="en-IN" sz="3200" b="1" dirty="0" smtClean="0">
                <a:solidFill>
                  <a:srgbClr val="00B050"/>
                </a:solidFill>
                <a:ea typeface="+mn-ea"/>
                <a:cs typeface="Arial" charset="0"/>
              </a:rPr>
              <a:t/>
            </a:r>
            <a:br>
              <a:rPr lang="en-IN" sz="3200" b="1" dirty="0" smtClean="0">
                <a:solidFill>
                  <a:srgbClr val="00B050"/>
                </a:solidFill>
                <a:ea typeface="+mn-ea"/>
                <a:cs typeface="Arial" charset="0"/>
              </a:rPr>
            </a:br>
            <a:endParaRPr lang="en-US" sz="3200" b="1" dirty="0" smtClean="0">
              <a:solidFill>
                <a:srgbClr val="00B050"/>
              </a:solidFill>
              <a:ea typeface="+mn-ea"/>
              <a:cs typeface="Arial" charset="0"/>
            </a:endParaRPr>
          </a:p>
        </p:txBody>
      </p:sp>
      <p:sp>
        <p:nvSpPr>
          <p:cNvPr id="5" name="Slide Number Placeholder 4"/>
          <p:cNvSpPr>
            <a:spLocks noGrp="1"/>
          </p:cNvSpPr>
          <p:nvPr>
            <p:ph type="sldNum" sz="quarter" idx="12"/>
          </p:nvPr>
        </p:nvSpPr>
        <p:spPr/>
        <p:txBody>
          <a:bodyPr/>
          <a:lstStyle/>
          <a:p>
            <a:pPr>
              <a:defRPr/>
            </a:pPr>
            <a:fld id="{B733D917-5B2A-4784-8EA4-9CFF920C314D}" type="slidenum">
              <a:rPr lang="en-US" smtClean="0"/>
              <a:pPr>
                <a:defRPr/>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1295400"/>
            <a:ext cx="8991600" cy="1938338"/>
          </a:xfrm>
          <a:prstGeom prst="rect">
            <a:avLst/>
          </a:prstGeom>
          <a:noFill/>
          <a:ln w="9525">
            <a:noFill/>
            <a:miter lim="800000"/>
            <a:headEnd/>
            <a:tailEnd/>
          </a:ln>
        </p:spPr>
        <p:txBody>
          <a:bodyPr>
            <a:spAutoFit/>
          </a:bodyPr>
          <a:lstStyle/>
          <a:p>
            <a:pPr algn="just"/>
            <a:r>
              <a:rPr lang="en-US" sz="2000">
                <a:latin typeface="Calibri" pitchFamily="34" charset="0"/>
              </a:rPr>
              <a:t>According to this theory, leadership is much influenced by the environment or by the situation in  which  it  is  exercised.  The  style  of  leadership should change  according to  the situation. </a:t>
            </a:r>
          </a:p>
          <a:p>
            <a:pPr algn="just"/>
            <a:r>
              <a:rPr lang="en-US" sz="2000">
                <a:latin typeface="Calibri" pitchFamily="34" charset="0"/>
              </a:rPr>
              <a:t>It,  therefore, becomes clear  that  there is  no particular style  of leadership that  is</a:t>
            </a:r>
            <a:endParaRPr lang="en-IN" sz="2000">
              <a:latin typeface="Calibri" pitchFamily="34" charset="0"/>
            </a:endParaRPr>
          </a:p>
          <a:p>
            <a:pPr algn="just"/>
            <a:r>
              <a:rPr lang="en-US" sz="2000">
                <a:latin typeface="Calibri" pitchFamily="34" charset="0"/>
              </a:rPr>
              <a:t>universally relevant. The leader, in order to be successful, should adapt him to the situation.</a:t>
            </a:r>
            <a:endParaRPr lang="en-IN" sz="2000">
              <a:latin typeface="Calibri" pitchFamily="34" charset="0"/>
            </a:endParaRPr>
          </a:p>
        </p:txBody>
      </p:sp>
      <p:pic>
        <p:nvPicPr>
          <p:cNvPr id="65539" name="Picture 2" descr="C:\Users\hp\Desktop\MA\the-differences-between-traits-theories-and-behavioral-theories-of-leadership-11-638.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90600" y="2971800"/>
            <a:ext cx="7620000" cy="3810000"/>
          </a:xfrm>
          <a:prstGeom prst="rect">
            <a:avLst/>
          </a:prstGeom>
          <a:noFill/>
          <a:ln w="9525">
            <a:noFill/>
            <a:miter lim="800000"/>
            <a:headEnd/>
            <a:tailEnd/>
          </a:ln>
        </p:spPr>
      </p:pic>
      <p:sp>
        <p:nvSpPr>
          <p:cNvPr id="35844" name="Title 5"/>
          <p:cNvSpPr>
            <a:spLocks noGrp="1"/>
          </p:cNvSpPr>
          <p:nvPr>
            <p:ph type="title"/>
          </p:nvPr>
        </p:nvSpPr>
        <p:spPr>
          <a:xfrm>
            <a:off x="457200" y="0"/>
            <a:ext cx="8229600" cy="1143000"/>
          </a:xfrm>
        </p:spPr>
        <p:txBody>
          <a:bodyPr/>
          <a:lstStyle/>
          <a:p>
            <a:pPr eaLnBrk="1" hangingPunct="1">
              <a:defRPr/>
            </a:pPr>
            <a:r>
              <a:rPr lang="en-US" sz="3200" b="1" dirty="0" smtClean="0">
                <a:solidFill>
                  <a:srgbClr val="00B050"/>
                </a:solidFill>
                <a:ea typeface="+mn-ea"/>
                <a:cs typeface="Arial" charset="0"/>
              </a:rPr>
              <a:t>LEADERSHIP STYLES</a:t>
            </a:r>
          </a:p>
        </p:txBody>
      </p:sp>
      <p:sp>
        <p:nvSpPr>
          <p:cNvPr id="5" name="Slide Number Placeholder 4"/>
          <p:cNvSpPr>
            <a:spLocks noGrp="1"/>
          </p:cNvSpPr>
          <p:nvPr>
            <p:ph type="sldNum" sz="quarter" idx="12"/>
          </p:nvPr>
        </p:nvSpPr>
        <p:spPr/>
        <p:txBody>
          <a:bodyPr/>
          <a:lstStyle/>
          <a:p>
            <a:pPr>
              <a:defRPr/>
            </a:pPr>
            <a:fld id="{30EE92D5-0445-4678-9A71-88C1CECFC1F6}" type="slidenum">
              <a:rPr lang="en-US" smtClean="0"/>
              <a:pPr>
                <a:defRPr/>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0" y="1295400"/>
            <a:ext cx="8915400" cy="1600200"/>
          </a:xfrm>
          <a:prstGeom prst="rect">
            <a:avLst/>
          </a:prstGeom>
          <a:noFill/>
          <a:ln w="9525">
            <a:noFill/>
            <a:miter lim="800000"/>
            <a:headEnd/>
            <a:tailEnd/>
          </a:ln>
        </p:spPr>
        <p:txBody>
          <a:bodyPr>
            <a:spAutoFit/>
          </a:bodyPr>
          <a:lstStyle/>
          <a:p>
            <a:pPr algn="just"/>
            <a:r>
              <a:rPr lang="en-US" sz="2000">
                <a:latin typeface="Calibri" pitchFamily="34" charset="0"/>
              </a:rPr>
              <a:t>A group is a cluster of persons who have come together to pursue activities of common interest. A group may consist of any no. of persons. But the group members must have continued interaction with and must be psychologically aware of one another.</a:t>
            </a:r>
            <a:endParaRPr lang="en-IN" sz="2000">
              <a:latin typeface="Calibri" pitchFamily="34" charset="0"/>
            </a:endParaRPr>
          </a:p>
          <a:p>
            <a:endParaRPr lang="en-IN">
              <a:latin typeface="Calibri" pitchFamily="34" charset="0"/>
            </a:endParaRPr>
          </a:p>
        </p:txBody>
      </p:sp>
      <p:sp>
        <p:nvSpPr>
          <p:cNvPr id="37892" name="TextBox 4"/>
          <p:cNvSpPr txBox="1">
            <a:spLocks noChangeArrowheads="1"/>
          </p:cNvSpPr>
          <p:nvPr/>
        </p:nvSpPr>
        <p:spPr bwMode="auto">
          <a:xfrm>
            <a:off x="3733800" y="304800"/>
            <a:ext cx="1435100"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GROUP</a:t>
            </a:r>
          </a:p>
        </p:txBody>
      </p:sp>
      <p:pic>
        <p:nvPicPr>
          <p:cNvPr id="66564" name="Picture 2" descr="C:\Users\hp\Desktop\MA\group.png"/>
          <p:cNvPicPr>
            <a:picLocks noChangeAspect="1" noChangeArrowheads="1"/>
          </p:cNvPicPr>
          <p:nvPr/>
        </p:nvPicPr>
        <p:blipFill>
          <a:blip r:embed="rId2"/>
          <a:srcRect/>
          <a:stretch>
            <a:fillRect/>
          </a:stretch>
        </p:blipFill>
        <p:spPr bwMode="auto">
          <a:xfrm>
            <a:off x="1295400" y="2438400"/>
            <a:ext cx="7848600" cy="4419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78674CB3-488F-48AF-9BAF-65915F972496}"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1143000"/>
            <a:ext cx="6477000" cy="4708525"/>
          </a:xfrm>
          <a:prstGeom prst="rect">
            <a:avLst/>
          </a:prstGeom>
          <a:noFill/>
          <a:ln w="9525">
            <a:noFill/>
            <a:miter lim="800000"/>
            <a:headEnd/>
            <a:tailEnd/>
          </a:ln>
        </p:spPr>
        <p:txBody>
          <a:bodyPr>
            <a:spAutoFit/>
          </a:bodyPr>
          <a:lstStyle/>
          <a:p>
            <a:pPr algn="just"/>
            <a:r>
              <a:rPr lang="en-US" sz="2000">
                <a:latin typeface="Calibri" pitchFamily="34" charset="0"/>
              </a:rPr>
              <a:t>According to Edgar Schein, “a </a:t>
            </a:r>
            <a:r>
              <a:rPr lang="en-US" sz="2000">
                <a:solidFill>
                  <a:srgbClr val="0000CC"/>
                </a:solidFill>
                <a:latin typeface="Calibri" pitchFamily="34" charset="0"/>
              </a:rPr>
              <a:t>group is an aggregation of people who interact with each other</a:t>
            </a:r>
            <a:r>
              <a:rPr lang="en-US" sz="2000">
                <a:latin typeface="Calibri" pitchFamily="34" charset="0"/>
              </a:rPr>
              <a:t>, are aware of one another, have a </a:t>
            </a:r>
            <a:r>
              <a:rPr lang="en-US" sz="2000">
                <a:solidFill>
                  <a:srgbClr val="0000CC"/>
                </a:solidFill>
                <a:latin typeface="Calibri" pitchFamily="34" charset="0"/>
              </a:rPr>
              <a:t>common objective</a:t>
            </a:r>
            <a:r>
              <a:rPr lang="en-US" sz="2000">
                <a:latin typeface="Calibri" pitchFamily="34" charset="0"/>
              </a:rPr>
              <a:t>, and perceive themselves to be a group” </a:t>
            </a:r>
          </a:p>
          <a:p>
            <a:pPr algn="just"/>
            <a:endParaRPr lang="en-US" sz="2000" b="1">
              <a:latin typeface="Calibri" pitchFamily="34" charset="0"/>
            </a:endParaRPr>
          </a:p>
          <a:p>
            <a:pPr algn="just"/>
            <a:r>
              <a:rPr lang="en-US" sz="2000" b="1">
                <a:solidFill>
                  <a:srgbClr val="0000CC"/>
                </a:solidFill>
                <a:latin typeface="Calibri" pitchFamily="34" charset="0"/>
              </a:rPr>
              <a:t>CHARACTERISTICS OF A GROUP</a:t>
            </a:r>
            <a:r>
              <a:rPr lang="en-US" sz="2000" b="1">
                <a:latin typeface="Calibri" pitchFamily="34" charset="0"/>
              </a:rPr>
              <a:t>:</a:t>
            </a:r>
            <a:endParaRPr lang="en-IN" sz="2000" b="1">
              <a:latin typeface="Calibri" pitchFamily="34" charset="0"/>
            </a:endParaRPr>
          </a:p>
          <a:p>
            <a:pPr algn="just"/>
            <a:endParaRPr lang="en-US" sz="2000">
              <a:latin typeface="Calibri" pitchFamily="34" charset="0"/>
            </a:endParaRPr>
          </a:p>
          <a:p>
            <a:pPr algn="just"/>
            <a:r>
              <a:rPr lang="en-US" sz="2000">
                <a:latin typeface="Calibri" pitchFamily="34" charset="0"/>
              </a:rPr>
              <a:t>1.  A group is always a conglomeration of persons</a:t>
            </a:r>
            <a:endParaRPr lang="en-IN" sz="2000">
              <a:latin typeface="Calibri" pitchFamily="34" charset="0"/>
            </a:endParaRPr>
          </a:p>
          <a:p>
            <a:pPr algn="just"/>
            <a:endParaRPr lang="en-US" sz="2000">
              <a:latin typeface="Calibri" pitchFamily="34" charset="0"/>
            </a:endParaRPr>
          </a:p>
          <a:p>
            <a:pPr algn="just"/>
            <a:r>
              <a:rPr lang="en-US" sz="2000">
                <a:latin typeface="Calibri" pitchFamily="34" charset="0"/>
              </a:rPr>
              <a:t>2.  The members know and interact with one another</a:t>
            </a:r>
            <a:endParaRPr lang="en-IN" sz="2000">
              <a:latin typeface="Calibri" pitchFamily="34" charset="0"/>
            </a:endParaRPr>
          </a:p>
          <a:p>
            <a:pPr algn="just"/>
            <a:endParaRPr lang="en-US" sz="2000">
              <a:latin typeface="Calibri" pitchFamily="34" charset="0"/>
            </a:endParaRPr>
          </a:p>
          <a:p>
            <a:pPr algn="just"/>
            <a:r>
              <a:rPr lang="en-US" sz="2000">
                <a:latin typeface="Calibri" pitchFamily="34" charset="0"/>
              </a:rPr>
              <a:t>3. The members come together to pursue certain activities of common interest.</a:t>
            </a:r>
            <a:endParaRPr lang="en-IN" sz="2000">
              <a:latin typeface="Calibri" pitchFamily="34" charset="0"/>
            </a:endParaRPr>
          </a:p>
          <a:p>
            <a:pPr algn="just"/>
            <a:endParaRPr lang="en-US" sz="2000">
              <a:latin typeface="Calibri" pitchFamily="34" charset="0"/>
            </a:endParaRPr>
          </a:p>
          <a:p>
            <a:pPr algn="just"/>
            <a:r>
              <a:rPr lang="en-US" sz="2000">
                <a:latin typeface="Calibri" pitchFamily="34" charset="0"/>
              </a:rPr>
              <a:t>4.  Each member perceives that he is a part of the group</a:t>
            </a:r>
            <a:endParaRPr lang="en-IN" sz="2000">
              <a:latin typeface="Calibri" pitchFamily="34" charset="0"/>
            </a:endParaRPr>
          </a:p>
        </p:txBody>
      </p:sp>
      <p:pic>
        <p:nvPicPr>
          <p:cNvPr id="67587" name="Picture 2" descr="C:\Users\hp\Desktop\MA\download (3).jpg"/>
          <p:cNvPicPr>
            <a:picLocks noChangeAspect="1" noChangeArrowheads="1"/>
          </p:cNvPicPr>
          <p:nvPr/>
        </p:nvPicPr>
        <p:blipFill>
          <a:blip r:embed="rId2"/>
          <a:srcRect/>
          <a:stretch>
            <a:fillRect/>
          </a:stretch>
        </p:blipFill>
        <p:spPr bwMode="auto">
          <a:xfrm>
            <a:off x="5943600" y="2209800"/>
            <a:ext cx="3200400" cy="2152650"/>
          </a:xfrm>
          <a:prstGeom prst="rect">
            <a:avLst/>
          </a:prstGeom>
          <a:noFill/>
          <a:ln w="9525">
            <a:noFill/>
            <a:miter lim="800000"/>
            <a:headEnd/>
            <a:tailEnd/>
          </a:ln>
        </p:spPr>
      </p:pic>
      <p:sp>
        <p:nvSpPr>
          <p:cNvPr id="5" name="TextBox 4"/>
          <p:cNvSpPr txBox="1">
            <a:spLocks noChangeArrowheads="1"/>
          </p:cNvSpPr>
          <p:nvPr/>
        </p:nvSpPr>
        <p:spPr bwMode="auto">
          <a:xfrm>
            <a:off x="3429000" y="228600"/>
            <a:ext cx="1435100"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GROUP</a:t>
            </a:r>
          </a:p>
        </p:txBody>
      </p:sp>
      <p:sp>
        <p:nvSpPr>
          <p:cNvPr id="6" name="Slide Number Placeholder 5"/>
          <p:cNvSpPr>
            <a:spLocks noGrp="1"/>
          </p:cNvSpPr>
          <p:nvPr>
            <p:ph type="sldNum" sz="quarter" idx="12"/>
          </p:nvPr>
        </p:nvSpPr>
        <p:spPr/>
        <p:txBody>
          <a:bodyPr/>
          <a:lstStyle/>
          <a:p>
            <a:pPr>
              <a:defRPr/>
            </a:pPr>
            <a:fld id="{E49E07FC-D1CA-4873-9E0A-D08DA0EE138C}"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66800"/>
            <a:ext cx="9144000" cy="3970338"/>
          </a:xfrm>
          <a:prstGeom prst="rect">
            <a:avLst/>
          </a:prstGeom>
        </p:spPr>
        <p:txBody>
          <a:bodyPr>
            <a:spAutoFit/>
          </a:bodyPr>
          <a:lstStyle/>
          <a:p>
            <a:pPr marL="342900" indent="-342900" algn="just" fontAlgn="auto">
              <a:spcBef>
                <a:spcPts val="0"/>
              </a:spcBef>
              <a:spcAft>
                <a:spcPts val="0"/>
              </a:spcAft>
              <a:buFontTx/>
              <a:buAutoNum type="arabicPeriod"/>
              <a:defRPr/>
            </a:pPr>
            <a:r>
              <a:rPr lang="en-US" b="1" dirty="0">
                <a:solidFill>
                  <a:srgbClr val="0000CC"/>
                </a:solidFill>
                <a:latin typeface="+mn-lt"/>
                <a:cs typeface="+mn-cs"/>
              </a:rPr>
              <a:t>NEARNESS AND INTERACTION:</a:t>
            </a:r>
          </a:p>
          <a:p>
            <a:pPr marL="342900" indent="-342900" algn="just" fontAlgn="auto">
              <a:spcBef>
                <a:spcPts val="0"/>
              </a:spcBef>
              <a:spcAft>
                <a:spcPts val="0"/>
              </a:spcAft>
              <a:defRPr/>
            </a:pPr>
            <a:endParaRPr lang="en-IN" b="1" dirty="0">
              <a:latin typeface="+mn-lt"/>
              <a:cs typeface="+mn-cs"/>
            </a:endParaRPr>
          </a:p>
          <a:p>
            <a:pPr algn="just" fontAlgn="auto">
              <a:spcBef>
                <a:spcPts val="0"/>
              </a:spcBef>
              <a:spcAft>
                <a:spcPts val="0"/>
              </a:spcAft>
              <a:defRPr/>
            </a:pPr>
            <a:r>
              <a:rPr lang="en-US" dirty="0">
                <a:latin typeface="+mn-lt"/>
                <a:cs typeface="+mn-cs"/>
              </a:rPr>
              <a:t>In the workplace, the employees work close to each other. During their course of work, they may have to interact with one another. Such an environment may induce them to form groups.</a:t>
            </a:r>
          </a:p>
          <a:p>
            <a:pPr algn="just" fontAlgn="auto">
              <a:spcBef>
                <a:spcPts val="0"/>
              </a:spcBef>
              <a:spcAft>
                <a:spcPts val="0"/>
              </a:spcAft>
              <a:defRPr/>
            </a:pPr>
            <a:endParaRPr lang="en-IN" dirty="0">
              <a:latin typeface="+mn-lt"/>
              <a:cs typeface="+mn-cs"/>
            </a:endParaRPr>
          </a:p>
          <a:p>
            <a:pPr marL="342900" indent="-342900" algn="just" fontAlgn="auto">
              <a:spcBef>
                <a:spcPts val="0"/>
              </a:spcBef>
              <a:spcAft>
                <a:spcPts val="0"/>
              </a:spcAft>
              <a:buFontTx/>
              <a:buAutoNum type="arabicPeriod" startAt="2"/>
              <a:defRPr/>
            </a:pPr>
            <a:r>
              <a:rPr lang="en-US" b="1" dirty="0">
                <a:solidFill>
                  <a:srgbClr val="0000CC"/>
                </a:solidFill>
                <a:latin typeface="+mn-lt"/>
                <a:cs typeface="+mn-cs"/>
              </a:rPr>
              <a:t>CAPACITY TO INFLUENCE:</a:t>
            </a:r>
          </a:p>
          <a:p>
            <a:pPr marL="342900" indent="-342900" algn="just" fontAlgn="auto">
              <a:spcBef>
                <a:spcPts val="0"/>
              </a:spcBef>
              <a:spcAft>
                <a:spcPts val="0"/>
              </a:spcAft>
              <a:defRPr/>
            </a:pPr>
            <a:endParaRPr lang="en-IN" b="1" dirty="0">
              <a:latin typeface="+mn-lt"/>
              <a:cs typeface="+mn-cs"/>
            </a:endParaRPr>
          </a:p>
          <a:p>
            <a:pPr algn="just" fontAlgn="auto">
              <a:spcBef>
                <a:spcPts val="0"/>
              </a:spcBef>
              <a:spcAft>
                <a:spcPts val="0"/>
              </a:spcAft>
              <a:defRPr/>
            </a:pPr>
            <a:r>
              <a:rPr lang="en-US" dirty="0">
                <a:latin typeface="+mn-lt"/>
                <a:cs typeface="+mn-cs"/>
              </a:rPr>
              <a:t>To influence another by reason of work or work related</a:t>
            </a:r>
            <a:endParaRPr lang="en-IN" dirty="0">
              <a:latin typeface="+mn-lt"/>
              <a:cs typeface="+mn-cs"/>
            </a:endParaRPr>
          </a:p>
          <a:p>
            <a:pPr algn="just" fontAlgn="auto">
              <a:spcBef>
                <a:spcPts val="0"/>
              </a:spcBef>
              <a:spcAft>
                <a:spcPts val="0"/>
              </a:spcAft>
              <a:defRPr/>
            </a:pPr>
            <a:endParaRPr lang="en-US" b="1" dirty="0">
              <a:latin typeface="+mn-lt"/>
              <a:cs typeface="+mn-cs"/>
            </a:endParaRPr>
          </a:p>
          <a:p>
            <a:pPr algn="just" fontAlgn="auto">
              <a:spcBef>
                <a:spcPts val="0"/>
              </a:spcBef>
              <a:spcAft>
                <a:spcPts val="0"/>
              </a:spcAft>
              <a:defRPr/>
            </a:pPr>
            <a:r>
              <a:rPr lang="en-US" b="1" dirty="0">
                <a:latin typeface="+mn-lt"/>
                <a:cs typeface="+mn-cs"/>
              </a:rPr>
              <a:t>3.  </a:t>
            </a:r>
            <a:r>
              <a:rPr lang="en-US" b="1" dirty="0">
                <a:solidFill>
                  <a:srgbClr val="0000CC"/>
                </a:solidFill>
                <a:latin typeface="+mn-lt"/>
                <a:cs typeface="+mn-cs"/>
              </a:rPr>
              <a:t>NEED FOR SECURITY:</a:t>
            </a:r>
            <a:endParaRPr lang="en-IN" b="1" dirty="0">
              <a:solidFill>
                <a:srgbClr val="0000CC"/>
              </a:solidFill>
              <a:latin typeface="+mn-lt"/>
              <a:cs typeface="+mn-cs"/>
            </a:endParaRPr>
          </a:p>
          <a:p>
            <a:pPr algn="just" fontAlgn="auto">
              <a:spcBef>
                <a:spcPts val="0"/>
              </a:spcBef>
              <a:spcAft>
                <a:spcPts val="0"/>
              </a:spcAft>
              <a:defRPr/>
            </a:pPr>
            <a:endParaRPr lang="en-US" dirty="0">
              <a:latin typeface="+mn-lt"/>
              <a:cs typeface="+mn-cs"/>
            </a:endParaRPr>
          </a:p>
          <a:p>
            <a:pPr algn="just" fontAlgn="auto">
              <a:spcBef>
                <a:spcPts val="0"/>
              </a:spcBef>
              <a:spcAft>
                <a:spcPts val="0"/>
              </a:spcAft>
              <a:defRPr/>
            </a:pPr>
            <a:r>
              <a:rPr lang="en-US" dirty="0">
                <a:latin typeface="+mn-lt"/>
                <a:cs typeface="+mn-cs"/>
              </a:rPr>
              <a:t>One of the main reasons for the formation of group vision is the need for security. If the employer creates an environment in which the employees feel insecure, they have to come together as a group, namely, the union to safeguard their interests.</a:t>
            </a:r>
            <a:endParaRPr lang="en-IN" b="1" dirty="0">
              <a:latin typeface="+mn-lt"/>
              <a:cs typeface="+mn-cs"/>
            </a:endParaRPr>
          </a:p>
        </p:txBody>
      </p:sp>
      <p:sp>
        <p:nvSpPr>
          <p:cNvPr id="39940" name="Rectangle 3"/>
          <p:cNvSpPr>
            <a:spLocks noChangeArrowheads="1"/>
          </p:cNvSpPr>
          <p:nvPr/>
        </p:nvSpPr>
        <p:spPr bwMode="auto">
          <a:xfrm>
            <a:off x="304800" y="0"/>
            <a:ext cx="8839200" cy="1016000"/>
          </a:xfrm>
          <a:prstGeom prst="rect">
            <a:avLst/>
          </a:prstGeom>
          <a:noFill/>
          <a:ln w="9525">
            <a:noFill/>
            <a:miter lim="800000"/>
            <a:headEnd/>
            <a:tailEnd/>
          </a:ln>
        </p:spPr>
        <p:txBody>
          <a:bodyPr>
            <a:spAutoFit/>
          </a:bodyPr>
          <a:lstStyle/>
          <a:p>
            <a:pPr algn="ctr">
              <a:defRPr/>
            </a:pPr>
            <a:endParaRPr lang="en-IN" sz="2800" b="1" dirty="0">
              <a:latin typeface="Calibri" pitchFamily="34" charset="0"/>
            </a:endParaRPr>
          </a:p>
          <a:p>
            <a:pPr algn="ctr">
              <a:defRPr/>
            </a:pPr>
            <a:r>
              <a:rPr lang="en-IN" sz="3200" b="1" dirty="0">
                <a:solidFill>
                  <a:srgbClr val="00B050"/>
                </a:solidFill>
                <a:latin typeface="+mj-lt"/>
              </a:rPr>
              <a:t>WHY GROUPS ARE FORMED?</a:t>
            </a:r>
            <a:endParaRPr lang="en-US" sz="3200" b="1" dirty="0">
              <a:solidFill>
                <a:srgbClr val="00B050"/>
              </a:solidFill>
              <a:latin typeface="+mj-lt"/>
            </a:endParaRPr>
          </a:p>
        </p:txBody>
      </p:sp>
      <p:sp>
        <p:nvSpPr>
          <p:cNvPr id="68612" name="TextBox 4"/>
          <p:cNvSpPr txBox="1">
            <a:spLocks noChangeArrowheads="1"/>
          </p:cNvSpPr>
          <p:nvPr/>
        </p:nvSpPr>
        <p:spPr bwMode="auto">
          <a:xfrm>
            <a:off x="3429000" y="2057400"/>
            <a:ext cx="76200" cy="369888"/>
          </a:xfrm>
          <a:prstGeom prst="rect">
            <a:avLst/>
          </a:prstGeom>
          <a:noFill/>
          <a:ln w="9525">
            <a:noFill/>
            <a:miter lim="800000"/>
            <a:headEnd/>
            <a:tailEnd/>
          </a:ln>
        </p:spPr>
        <p:txBody>
          <a:bodyPr>
            <a:spAutoFit/>
          </a:bodyPr>
          <a:lstStyle/>
          <a:p>
            <a:endParaRPr lang="en-US">
              <a:latin typeface="Calibri" pitchFamily="34" charset="0"/>
            </a:endParaRPr>
          </a:p>
        </p:txBody>
      </p:sp>
      <p:pic>
        <p:nvPicPr>
          <p:cNvPr id="68613" name="Picture 2" descr="C:\Users\hp\Desktop\MA\images (4).jpg"/>
          <p:cNvPicPr>
            <a:picLocks noChangeAspect="1" noChangeArrowheads="1"/>
          </p:cNvPicPr>
          <p:nvPr/>
        </p:nvPicPr>
        <p:blipFill>
          <a:blip r:embed="rId2"/>
          <a:srcRect/>
          <a:stretch>
            <a:fillRect/>
          </a:stretch>
        </p:blipFill>
        <p:spPr bwMode="auto">
          <a:xfrm>
            <a:off x="5410200" y="2209800"/>
            <a:ext cx="3733800" cy="18478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1C1538C4-0361-4896-82C3-18CB8FD0B3DA}"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nvSpPr>
        <p:spPr bwMode="auto">
          <a:xfrm>
            <a:off x="0" y="1066800"/>
            <a:ext cx="8839200" cy="4986338"/>
          </a:xfrm>
          <a:prstGeom prst="rect">
            <a:avLst/>
          </a:prstGeom>
          <a:noFill/>
          <a:ln w="9525">
            <a:noFill/>
            <a:miter lim="800000"/>
            <a:headEnd/>
            <a:tailEnd/>
          </a:ln>
        </p:spPr>
        <p:txBody>
          <a:bodyPr>
            <a:spAutoFit/>
          </a:bodyPr>
          <a:lstStyle/>
          <a:p>
            <a:pPr algn="just">
              <a:defRPr/>
            </a:pPr>
            <a:r>
              <a:rPr lang="en-US" sz="2000" b="1" dirty="0">
                <a:latin typeface="Calibri" pitchFamily="34" charset="0"/>
              </a:rPr>
              <a:t>4.  </a:t>
            </a:r>
            <a:r>
              <a:rPr lang="en-US" b="1" dirty="0">
                <a:solidFill>
                  <a:srgbClr val="0000CC"/>
                </a:solidFill>
                <a:latin typeface="+mn-lt"/>
                <a:cs typeface="+mn-cs"/>
              </a:rPr>
              <a:t>COMMON INTEREST:</a:t>
            </a:r>
            <a:endParaRPr lang="en-IN" b="1" dirty="0">
              <a:solidFill>
                <a:srgbClr val="0000CC"/>
              </a:solidFill>
              <a:latin typeface="+mn-lt"/>
              <a:cs typeface="+mn-cs"/>
            </a:endParaRPr>
          </a:p>
          <a:p>
            <a:pPr algn="just">
              <a:defRPr/>
            </a:pPr>
            <a:r>
              <a:rPr lang="en-US" sz="2000" dirty="0">
                <a:latin typeface="Calibri" pitchFamily="34" charset="0"/>
              </a:rPr>
              <a:t> People with common interest, likes and dislikes often come together. The subject matter of interest may be something connected with their work or it can be anything like politics, sports, hobbies, etc. </a:t>
            </a:r>
          </a:p>
          <a:p>
            <a:pPr algn="just">
              <a:defRPr/>
            </a:pPr>
            <a:endParaRPr lang="en-US" sz="2000" dirty="0">
              <a:latin typeface="Calibri" pitchFamily="34" charset="0"/>
            </a:endParaRPr>
          </a:p>
          <a:p>
            <a:pPr algn="just">
              <a:defRPr/>
            </a:pPr>
            <a:endParaRPr lang="en-US" sz="2000" b="1" dirty="0">
              <a:latin typeface="Calibri" pitchFamily="34" charset="0"/>
            </a:endParaRPr>
          </a:p>
          <a:p>
            <a:pPr algn="just">
              <a:defRPr/>
            </a:pPr>
            <a:endParaRPr lang="en-US" sz="2000" b="1" dirty="0">
              <a:latin typeface="Calibri" pitchFamily="34" charset="0"/>
            </a:endParaRPr>
          </a:p>
          <a:p>
            <a:pPr algn="just">
              <a:defRPr/>
            </a:pPr>
            <a:endParaRPr lang="en-US" sz="2000" b="1" dirty="0">
              <a:latin typeface="Calibri" pitchFamily="34" charset="0"/>
            </a:endParaRPr>
          </a:p>
          <a:p>
            <a:pPr algn="just">
              <a:defRPr/>
            </a:pPr>
            <a:endParaRPr lang="en-US" sz="2000" b="1" dirty="0">
              <a:latin typeface="Calibri" pitchFamily="34" charset="0"/>
            </a:endParaRPr>
          </a:p>
          <a:p>
            <a:pPr algn="just">
              <a:defRPr/>
            </a:pPr>
            <a:endParaRPr lang="en-US" sz="2000" b="1" dirty="0">
              <a:latin typeface="Calibri" pitchFamily="34" charset="0"/>
            </a:endParaRPr>
          </a:p>
          <a:p>
            <a:pPr algn="just">
              <a:defRPr/>
            </a:pPr>
            <a:endParaRPr lang="en-US" sz="2000" b="1" dirty="0">
              <a:latin typeface="Calibri" pitchFamily="34" charset="0"/>
            </a:endParaRPr>
          </a:p>
          <a:p>
            <a:pPr algn="just">
              <a:defRPr/>
            </a:pPr>
            <a:r>
              <a:rPr lang="en-US" sz="2000" b="1" dirty="0">
                <a:latin typeface="Calibri" pitchFamily="34" charset="0"/>
              </a:rPr>
              <a:t>5.  </a:t>
            </a:r>
            <a:r>
              <a:rPr lang="en-US" b="1" dirty="0">
                <a:solidFill>
                  <a:srgbClr val="0000CC"/>
                </a:solidFill>
                <a:latin typeface="+mn-lt"/>
                <a:cs typeface="+mn-cs"/>
              </a:rPr>
              <a:t>RECOGNITION:</a:t>
            </a:r>
            <a:endParaRPr lang="en-IN" b="1" dirty="0">
              <a:solidFill>
                <a:srgbClr val="0000CC"/>
              </a:solidFill>
              <a:latin typeface="+mn-lt"/>
              <a:cs typeface="+mn-cs"/>
            </a:endParaRPr>
          </a:p>
          <a:p>
            <a:pPr algn="just">
              <a:defRPr/>
            </a:pPr>
            <a:r>
              <a:rPr lang="en-US" sz="2000" dirty="0">
                <a:latin typeface="Calibri" pitchFamily="34" charset="0"/>
              </a:rPr>
              <a:t>The recognition that is not normally available to a person when he is alone,  A person who feels it all his endeavors must be recognized and appreciated will identify himself with some group in the organization.</a:t>
            </a:r>
            <a:endParaRPr lang="en-IN" sz="2000" dirty="0">
              <a:latin typeface="Calibri" pitchFamily="34" charset="0"/>
            </a:endParaRPr>
          </a:p>
          <a:p>
            <a:pPr algn="just">
              <a:defRPr/>
            </a:pPr>
            <a:endParaRPr lang="en-IN" dirty="0">
              <a:latin typeface="Calibri" pitchFamily="34" charset="0"/>
            </a:endParaRPr>
          </a:p>
        </p:txBody>
      </p:sp>
      <p:pic>
        <p:nvPicPr>
          <p:cNvPr id="69635" name="Picture 2" descr="C:\Users\hp\Desktop\MA\download (4).jpg"/>
          <p:cNvPicPr>
            <a:picLocks noChangeAspect="1" noChangeArrowheads="1"/>
          </p:cNvPicPr>
          <p:nvPr/>
        </p:nvPicPr>
        <p:blipFill>
          <a:blip r:embed="rId2"/>
          <a:srcRect/>
          <a:stretch>
            <a:fillRect/>
          </a:stretch>
        </p:blipFill>
        <p:spPr bwMode="auto">
          <a:xfrm>
            <a:off x="0" y="2286000"/>
            <a:ext cx="4038600" cy="2057400"/>
          </a:xfrm>
          <a:prstGeom prst="rect">
            <a:avLst/>
          </a:prstGeom>
          <a:noFill/>
          <a:ln w="9525">
            <a:noFill/>
            <a:miter lim="800000"/>
            <a:headEnd/>
            <a:tailEnd/>
          </a:ln>
        </p:spPr>
      </p:pic>
      <p:pic>
        <p:nvPicPr>
          <p:cNvPr id="69636" name="Picture 3" descr="C:\Users\hp\Desktop\MA\download.png"/>
          <p:cNvPicPr>
            <a:picLocks noChangeAspect="1" noChangeArrowheads="1"/>
          </p:cNvPicPr>
          <p:nvPr/>
        </p:nvPicPr>
        <p:blipFill>
          <a:blip r:embed="rId3"/>
          <a:srcRect/>
          <a:stretch>
            <a:fillRect/>
          </a:stretch>
        </p:blipFill>
        <p:spPr bwMode="auto">
          <a:xfrm>
            <a:off x="4343400" y="2514600"/>
            <a:ext cx="4572000" cy="1828800"/>
          </a:xfrm>
          <a:prstGeom prst="rect">
            <a:avLst/>
          </a:prstGeom>
          <a:noFill/>
          <a:ln w="9525">
            <a:noFill/>
            <a:miter lim="800000"/>
            <a:headEnd/>
            <a:tailEnd/>
          </a:ln>
        </p:spPr>
      </p:pic>
      <p:sp>
        <p:nvSpPr>
          <p:cNvPr id="6" name="Rectangle 3"/>
          <p:cNvSpPr>
            <a:spLocks noChangeArrowheads="1"/>
          </p:cNvSpPr>
          <p:nvPr/>
        </p:nvSpPr>
        <p:spPr bwMode="auto">
          <a:xfrm>
            <a:off x="304800" y="0"/>
            <a:ext cx="8839200" cy="1016000"/>
          </a:xfrm>
          <a:prstGeom prst="rect">
            <a:avLst/>
          </a:prstGeom>
          <a:noFill/>
          <a:ln w="9525">
            <a:noFill/>
            <a:miter lim="800000"/>
            <a:headEnd/>
            <a:tailEnd/>
          </a:ln>
        </p:spPr>
        <p:txBody>
          <a:bodyPr>
            <a:spAutoFit/>
          </a:bodyPr>
          <a:lstStyle/>
          <a:p>
            <a:pPr algn="ctr">
              <a:defRPr/>
            </a:pPr>
            <a:endParaRPr lang="en-IN" sz="2800" b="1" dirty="0">
              <a:latin typeface="Calibri" pitchFamily="34" charset="0"/>
            </a:endParaRPr>
          </a:p>
          <a:p>
            <a:pPr algn="ctr">
              <a:defRPr/>
            </a:pPr>
            <a:r>
              <a:rPr lang="en-IN" sz="3200" b="1" dirty="0">
                <a:solidFill>
                  <a:srgbClr val="00B050"/>
                </a:solidFill>
                <a:latin typeface="+mj-lt"/>
              </a:rPr>
              <a:t>WHY GROUPS ARE FORMED?</a:t>
            </a:r>
            <a:endParaRPr lang="en-US" sz="3200" b="1" dirty="0">
              <a:solidFill>
                <a:srgbClr val="00B050"/>
              </a:solidFill>
              <a:latin typeface="+mj-lt"/>
            </a:endParaRPr>
          </a:p>
        </p:txBody>
      </p:sp>
      <p:sp>
        <p:nvSpPr>
          <p:cNvPr id="7" name="Slide Number Placeholder 6"/>
          <p:cNvSpPr>
            <a:spLocks noGrp="1"/>
          </p:cNvSpPr>
          <p:nvPr>
            <p:ph type="sldNum" sz="quarter" idx="12"/>
          </p:nvPr>
        </p:nvSpPr>
        <p:spPr/>
        <p:txBody>
          <a:bodyPr/>
          <a:lstStyle/>
          <a:p>
            <a:pPr>
              <a:defRPr/>
            </a:pPr>
            <a:fld id="{CD199E7E-0A29-4C60-BA91-562C732C0EA2}"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544638"/>
            <a:ext cx="5181600" cy="4246562"/>
          </a:xfrm>
          <a:prstGeom prst="rect">
            <a:avLst/>
          </a:prstGeom>
        </p:spPr>
        <p:txBody>
          <a:bodyPr>
            <a:spAutoFit/>
          </a:bodyPr>
          <a:lstStyle/>
          <a:p>
            <a:pPr marL="342900" indent="-342900" algn="just" fontAlgn="auto">
              <a:spcBef>
                <a:spcPts val="0"/>
              </a:spcBef>
              <a:spcAft>
                <a:spcPts val="0"/>
              </a:spcAft>
              <a:buFontTx/>
              <a:buAutoNum type="arabicPeriod" startAt="6"/>
              <a:defRPr/>
            </a:pPr>
            <a:r>
              <a:rPr lang="en-US" b="1" dirty="0">
                <a:solidFill>
                  <a:srgbClr val="0000CC"/>
                </a:solidFill>
                <a:latin typeface="+mn-lt"/>
                <a:cs typeface="+mn-cs"/>
              </a:rPr>
              <a:t>POWER:</a:t>
            </a:r>
          </a:p>
          <a:p>
            <a:pPr marL="342900" indent="-342900" algn="just" fontAlgn="auto">
              <a:spcBef>
                <a:spcPts val="0"/>
              </a:spcBef>
              <a:spcAft>
                <a:spcPts val="0"/>
              </a:spcAft>
              <a:defRPr/>
            </a:pPr>
            <a:endParaRPr lang="en-IN" b="1" dirty="0">
              <a:latin typeface="+mn-lt"/>
              <a:cs typeface="+mn-cs"/>
            </a:endParaRPr>
          </a:p>
          <a:p>
            <a:pPr algn="just" fontAlgn="auto">
              <a:spcBef>
                <a:spcPts val="0"/>
              </a:spcBef>
              <a:spcAft>
                <a:spcPts val="0"/>
              </a:spcAft>
              <a:defRPr/>
            </a:pPr>
            <a:r>
              <a:rPr lang="en-US" dirty="0">
                <a:latin typeface="+mn-lt"/>
                <a:cs typeface="+mn-cs"/>
              </a:rPr>
              <a:t>Employees derive much greater power collectively, i.e., as members of union, than as individuals. A small informal group gives an individual a feeling that the group will not let him down when he faces a crisis.</a:t>
            </a:r>
          </a:p>
          <a:p>
            <a:pPr algn="just" fontAlgn="auto">
              <a:spcBef>
                <a:spcPts val="0"/>
              </a:spcBef>
              <a:spcAft>
                <a:spcPts val="0"/>
              </a:spcAft>
              <a:defRPr/>
            </a:pPr>
            <a:endParaRPr lang="en-IN" dirty="0">
              <a:latin typeface="+mn-lt"/>
              <a:cs typeface="+mn-cs"/>
            </a:endParaRPr>
          </a:p>
          <a:p>
            <a:pPr algn="just" fontAlgn="auto">
              <a:spcBef>
                <a:spcPts val="0"/>
              </a:spcBef>
              <a:spcAft>
                <a:spcPts val="0"/>
              </a:spcAft>
              <a:defRPr/>
            </a:pPr>
            <a:endParaRPr lang="en-US" b="1" dirty="0">
              <a:latin typeface="+mn-lt"/>
              <a:cs typeface="+mn-cs"/>
            </a:endParaRPr>
          </a:p>
          <a:p>
            <a:pPr algn="just" fontAlgn="auto">
              <a:spcBef>
                <a:spcPts val="0"/>
              </a:spcBef>
              <a:spcAft>
                <a:spcPts val="0"/>
              </a:spcAft>
              <a:defRPr/>
            </a:pPr>
            <a:endParaRPr lang="en-US" b="1" dirty="0">
              <a:latin typeface="+mn-lt"/>
              <a:cs typeface="+mn-cs"/>
            </a:endParaRPr>
          </a:p>
          <a:p>
            <a:pPr marL="342900" indent="-342900" algn="just" fontAlgn="auto">
              <a:spcBef>
                <a:spcPts val="0"/>
              </a:spcBef>
              <a:spcAft>
                <a:spcPts val="0"/>
              </a:spcAft>
              <a:defRPr/>
            </a:pPr>
            <a:r>
              <a:rPr lang="en-US" b="1" dirty="0">
                <a:latin typeface="+mn-lt"/>
                <a:cs typeface="+mn-cs"/>
              </a:rPr>
              <a:t>7.  </a:t>
            </a:r>
            <a:r>
              <a:rPr lang="en-US" b="1" dirty="0">
                <a:solidFill>
                  <a:srgbClr val="0000CC"/>
                </a:solidFill>
                <a:latin typeface="+mn-lt"/>
                <a:cs typeface="+mn-cs"/>
              </a:rPr>
              <a:t>TO GET RID OF DELAY:</a:t>
            </a:r>
            <a:endParaRPr lang="en-IN" b="1" dirty="0">
              <a:solidFill>
                <a:srgbClr val="0000CC"/>
              </a:solidFill>
              <a:latin typeface="+mn-lt"/>
              <a:cs typeface="+mn-cs"/>
            </a:endParaRPr>
          </a:p>
          <a:p>
            <a:pPr algn="just" fontAlgn="auto">
              <a:spcBef>
                <a:spcPts val="0"/>
              </a:spcBef>
              <a:spcAft>
                <a:spcPts val="0"/>
              </a:spcAft>
              <a:defRPr/>
            </a:pPr>
            <a:endParaRPr lang="en-US" dirty="0">
              <a:latin typeface="+mn-lt"/>
              <a:cs typeface="+mn-cs"/>
            </a:endParaRPr>
          </a:p>
          <a:p>
            <a:pPr algn="just" fontAlgn="auto">
              <a:spcBef>
                <a:spcPts val="0"/>
              </a:spcBef>
              <a:spcAft>
                <a:spcPts val="0"/>
              </a:spcAft>
              <a:defRPr/>
            </a:pPr>
            <a:r>
              <a:rPr lang="en-US" dirty="0">
                <a:latin typeface="+mn-lt"/>
                <a:cs typeface="+mn-cs"/>
              </a:rPr>
              <a:t>Formal organization promotes delay in view of hierarchy and longer channels of communication. To get  rid of the delay in the completion of certain specific tasks,</a:t>
            </a:r>
            <a:endParaRPr lang="en-IN" dirty="0">
              <a:latin typeface="+mn-lt"/>
              <a:cs typeface="+mn-cs"/>
            </a:endParaRPr>
          </a:p>
        </p:txBody>
      </p:sp>
      <p:pic>
        <p:nvPicPr>
          <p:cNvPr id="70659" name="Picture 2"/>
          <p:cNvPicPr>
            <a:picLocks noChangeAspect="1" noChangeArrowheads="1"/>
          </p:cNvPicPr>
          <p:nvPr/>
        </p:nvPicPr>
        <p:blipFill>
          <a:blip r:embed="rId2"/>
          <a:srcRect/>
          <a:stretch>
            <a:fillRect/>
          </a:stretch>
        </p:blipFill>
        <p:spPr bwMode="auto">
          <a:xfrm>
            <a:off x="6324600" y="1219200"/>
            <a:ext cx="2066925" cy="1876425"/>
          </a:xfrm>
          <a:prstGeom prst="rect">
            <a:avLst/>
          </a:prstGeom>
          <a:noFill/>
          <a:ln w="9525">
            <a:noFill/>
            <a:miter lim="800000"/>
            <a:headEnd/>
            <a:tailEnd/>
          </a:ln>
        </p:spPr>
      </p:pic>
      <p:pic>
        <p:nvPicPr>
          <p:cNvPr id="70660" name="Picture 3" descr="C:\Users\hp\Desktop\MA\download (6).jpg"/>
          <p:cNvPicPr>
            <a:picLocks noChangeAspect="1" noChangeArrowheads="1"/>
          </p:cNvPicPr>
          <p:nvPr/>
        </p:nvPicPr>
        <p:blipFill>
          <a:blip r:embed="rId3"/>
          <a:srcRect/>
          <a:stretch>
            <a:fillRect/>
          </a:stretch>
        </p:blipFill>
        <p:spPr bwMode="auto">
          <a:xfrm>
            <a:off x="6477000" y="4191000"/>
            <a:ext cx="2143125" cy="1600200"/>
          </a:xfrm>
          <a:prstGeom prst="rect">
            <a:avLst/>
          </a:prstGeom>
          <a:noFill/>
          <a:ln w="9525">
            <a:noFill/>
            <a:miter lim="800000"/>
            <a:headEnd/>
            <a:tailEnd/>
          </a:ln>
        </p:spPr>
      </p:pic>
      <p:sp>
        <p:nvSpPr>
          <p:cNvPr id="6" name="Rectangle 3"/>
          <p:cNvSpPr>
            <a:spLocks noChangeArrowheads="1"/>
          </p:cNvSpPr>
          <p:nvPr/>
        </p:nvSpPr>
        <p:spPr bwMode="auto">
          <a:xfrm>
            <a:off x="304800" y="0"/>
            <a:ext cx="8839200" cy="1016000"/>
          </a:xfrm>
          <a:prstGeom prst="rect">
            <a:avLst/>
          </a:prstGeom>
          <a:noFill/>
          <a:ln w="9525">
            <a:noFill/>
            <a:miter lim="800000"/>
            <a:headEnd/>
            <a:tailEnd/>
          </a:ln>
        </p:spPr>
        <p:txBody>
          <a:bodyPr>
            <a:spAutoFit/>
          </a:bodyPr>
          <a:lstStyle/>
          <a:p>
            <a:pPr algn="ctr">
              <a:defRPr/>
            </a:pPr>
            <a:endParaRPr lang="en-IN" sz="2800" b="1" dirty="0">
              <a:latin typeface="Calibri" pitchFamily="34" charset="0"/>
            </a:endParaRPr>
          </a:p>
          <a:p>
            <a:pPr algn="ctr">
              <a:defRPr/>
            </a:pPr>
            <a:r>
              <a:rPr lang="en-IN" sz="3200" b="1" dirty="0">
                <a:solidFill>
                  <a:srgbClr val="00B050"/>
                </a:solidFill>
                <a:latin typeface="+mj-lt"/>
              </a:rPr>
              <a:t>WHY GROUPS ARE FORMED?</a:t>
            </a:r>
            <a:endParaRPr lang="en-US" sz="3200" b="1" dirty="0">
              <a:solidFill>
                <a:srgbClr val="00B050"/>
              </a:solidFill>
              <a:latin typeface="+mj-lt"/>
            </a:endParaRPr>
          </a:p>
        </p:txBody>
      </p:sp>
      <p:sp>
        <p:nvSpPr>
          <p:cNvPr id="7" name="Slide Number Placeholder 6"/>
          <p:cNvSpPr>
            <a:spLocks noGrp="1"/>
          </p:cNvSpPr>
          <p:nvPr>
            <p:ph type="sldNum" sz="quarter" idx="12"/>
          </p:nvPr>
        </p:nvSpPr>
        <p:spPr/>
        <p:txBody>
          <a:bodyPr/>
          <a:lstStyle/>
          <a:p>
            <a:pPr>
              <a:defRPr/>
            </a:pPr>
            <a:fld id="{6CD0A4A8-B5F8-4D2A-A326-BDC553776987}" type="slidenum">
              <a:rPr lang="en-US" smtClean="0"/>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990600"/>
            <a:ext cx="4495800" cy="4494213"/>
          </a:xfrm>
          <a:prstGeom prst="rect">
            <a:avLst/>
          </a:prstGeom>
          <a:noFill/>
          <a:ln w="9525">
            <a:noFill/>
            <a:miter lim="800000"/>
            <a:headEnd/>
            <a:tailEnd/>
          </a:ln>
        </p:spPr>
        <p:txBody>
          <a:bodyPr>
            <a:spAutoFit/>
          </a:bodyPr>
          <a:lstStyle/>
          <a:p>
            <a:pPr algn="just"/>
            <a:r>
              <a:rPr lang="en-US" b="1">
                <a:latin typeface="Calibri" pitchFamily="34" charset="0"/>
              </a:rPr>
              <a:t>1.  </a:t>
            </a:r>
            <a:r>
              <a:rPr lang="en-US" b="1">
                <a:solidFill>
                  <a:srgbClr val="0000CC"/>
                </a:solidFill>
                <a:latin typeface="Calibri" pitchFamily="34" charset="0"/>
              </a:rPr>
              <a:t>FORMAL GROUPS:</a:t>
            </a:r>
            <a:endParaRPr lang="en-IN" b="1">
              <a:solidFill>
                <a:srgbClr val="0000CC"/>
              </a:solidFill>
              <a:latin typeface="Calibri" pitchFamily="34" charset="0"/>
            </a:endParaRPr>
          </a:p>
          <a:p>
            <a:pPr algn="just"/>
            <a:endParaRPr lang="en-US" sz="1600">
              <a:latin typeface="Calibri" pitchFamily="34" charset="0"/>
            </a:endParaRPr>
          </a:p>
          <a:p>
            <a:pPr algn="just"/>
            <a:r>
              <a:rPr lang="en-US">
                <a:latin typeface="Calibri" pitchFamily="34" charset="0"/>
              </a:rPr>
              <a:t>A group that is officially, deliberately and consciously created to perform certain tasks is known as a formal group. Such has a hierarchical structure. The members of the formal group are allotted definite task. </a:t>
            </a:r>
          </a:p>
          <a:p>
            <a:pPr algn="just"/>
            <a:endParaRPr lang="en-US">
              <a:latin typeface="Calibri" pitchFamily="34" charset="0"/>
            </a:endParaRPr>
          </a:p>
          <a:p>
            <a:pPr algn="just"/>
            <a:r>
              <a:rPr lang="en-US">
                <a:latin typeface="Calibri" pitchFamily="34" charset="0"/>
              </a:rPr>
              <a:t>They have adhered to certain rules and regulations. A formal group is also known as a command group.</a:t>
            </a:r>
            <a:endParaRPr lang="en-IN">
              <a:latin typeface="Calibri" pitchFamily="34" charset="0"/>
            </a:endParaRPr>
          </a:p>
          <a:p>
            <a:pPr algn="just"/>
            <a:endParaRPr lang="en-US">
              <a:latin typeface="Calibri" pitchFamily="34" charset="0"/>
            </a:endParaRPr>
          </a:p>
          <a:p>
            <a:pPr algn="just"/>
            <a:r>
              <a:rPr lang="en-US">
                <a:latin typeface="Calibri" pitchFamily="34" charset="0"/>
              </a:rPr>
              <a:t>Formal groups can be permanent as well as temporary. Command groups and permanent committees are examples of permanent formal groups</a:t>
            </a:r>
            <a:endParaRPr lang="en-IN">
              <a:latin typeface="Calibri" pitchFamily="34" charset="0"/>
            </a:endParaRPr>
          </a:p>
        </p:txBody>
      </p:sp>
      <p:sp>
        <p:nvSpPr>
          <p:cNvPr id="43012" name="TextBox 3"/>
          <p:cNvSpPr txBox="1">
            <a:spLocks noChangeArrowheads="1"/>
          </p:cNvSpPr>
          <p:nvPr/>
        </p:nvSpPr>
        <p:spPr bwMode="auto">
          <a:xfrm>
            <a:off x="2590800" y="152400"/>
            <a:ext cx="3306763"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TYPES OF GROUPS</a:t>
            </a:r>
          </a:p>
        </p:txBody>
      </p:sp>
      <p:pic>
        <p:nvPicPr>
          <p:cNvPr id="71684" name="Picture 2" descr="C:\Users\hp\Desktop\MA\2f7d71c0d4d62fb6e9e38e5b13398228.jpg"/>
          <p:cNvPicPr>
            <a:picLocks noChangeAspect="1" noChangeArrowheads="1"/>
          </p:cNvPicPr>
          <p:nvPr/>
        </p:nvPicPr>
        <p:blipFill>
          <a:blip r:embed="rId2"/>
          <a:srcRect/>
          <a:stretch>
            <a:fillRect/>
          </a:stretch>
        </p:blipFill>
        <p:spPr bwMode="auto">
          <a:xfrm>
            <a:off x="4648200" y="914400"/>
            <a:ext cx="4495800" cy="5943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B5819653-315A-43F1-8022-6EC79951F1B8}" type="slidenum">
              <a:rPr lang="en-US" smtClean="0"/>
              <a:pPr>
                <a:defRPr/>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mmunications in Directing"/>
          <p:cNvPicPr>
            <a:picLocks noChangeAspect="1" noChangeArrowheads="1"/>
          </p:cNvPicPr>
          <p:nvPr/>
        </p:nvPicPr>
        <p:blipFill>
          <a:blip r:embed="rId2"/>
          <a:srcRect/>
          <a:stretch>
            <a:fillRect/>
          </a:stretch>
        </p:blipFill>
        <p:spPr bwMode="auto">
          <a:xfrm>
            <a:off x="1219200" y="1066800"/>
            <a:ext cx="7924800" cy="5715000"/>
          </a:xfrm>
          <a:prstGeom prst="rect">
            <a:avLst/>
          </a:prstGeom>
          <a:noFill/>
          <a:ln w="9525">
            <a:noFill/>
            <a:miter lim="800000"/>
            <a:headEnd/>
            <a:tailEnd/>
          </a:ln>
        </p:spPr>
      </p:pic>
      <p:sp>
        <p:nvSpPr>
          <p:cNvPr id="8195" name="TextBox 3"/>
          <p:cNvSpPr txBox="1">
            <a:spLocks noChangeArrowheads="1"/>
          </p:cNvSpPr>
          <p:nvPr/>
        </p:nvSpPr>
        <p:spPr bwMode="auto">
          <a:xfrm>
            <a:off x="1828800" y="228600"/>
            <a:ext cx="6178550" cy="646113"/>
          </a:xfrm>
          <a:prstGeom prst="rect">
            <a:avLst/>
          </a:prstGeom>
          <a:noFill/>
          <a:ln w="9525">
            <a:noFill/>
            <a:miter lim="800000"/>
            <a:headEnd/>
            <a:tailEnd/>
          </a:ln>
        </p:spPr>
        <p:txBody>
          <a:bodyPr wrap="none">
            <a:spAutoFit/>
          </a:bodyPr>
          <a:lstStyle/>
          <a:p>
            <a:r>
              <a:rPr lang="en-US" sz="3600" b="1">
                <a:solidFill>
                  <a:srgbClr val="00B050"/>
                </a:solidFill>
                <a:latin typeface="Calibri" pitchFamily="34" charset="0"/>
              </a:rPr>
              <a:t>PROCESS OF COMMUNICATION</a:t>
            </a:r>
          </a:p>
        </p:txBody>
      </p:sp>
      <p:sp>
        <p:nvSpPr>
          <p:cNvPr id="4" name="Slide Number Placeholder 3"/>
          <p:cNvSpPr>
            <a:spLocks noGrp="1"/>
          </p:cNvSpPr>
          <p:nvPr>
            <p:ph type="sldNum" sz="quarter" idx="12"/>
          </p:nvPr>
        </p:nvSpPr>
        <p:spPr/>
        <p:txBody>
          <a:bodyPr/>
          <a:lstStyle/>
          <a:p>
            <a:pPr>
              <a:defRPr/>
            </a:pPr>
            <a:fld id="{CCFD7ED1-BB81-4604-A619-AB4A845D9EFA}" type="slidenum">
              <a:rPr lang="en-US" smtClean="0"/>
              <a:pPr>
                <a:defRPr/>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1304925"/>
            <a:ext cx="4800600" cy="4248150"/>
          </a:xfrm>
          <a:prstGeom prst="rect">
            <a:avLst/>
          </a:prstGeom>
          <a:noFill/>
          <a:ln w="9525">
            <a:noFill/>
            <a:miter lim="800000"/>
            <a:headEnd/>
            <a:tailEnd/>
          </a:ln>
        </p:spPr>
        <p:txBody>
          <a:bodyPr>
            <a:spAutoFit/>
          </a:bodyPr>
          <a:lstStyle/>
          <a:p>
            <a:pPr algn="just"/>
            <a:r>
              <a:rPr lang="en-US" b="1">
                <a:latin typeface="Calibri" pitchFamily="34" charset="0"/>
              </a:rPr>
              <a:t>2.  </a:t>
            </a:r>
            <a:r>
              <a:rPr lang="en-US" b="1">
                <a:solidFill>
                  <a:srgbClr val="0000CC"/>
                </a:solidFill>
                <a:latin typeface="Calibri" pitchFamily="34" charset="0"/>
              </a:rPr>
              <a:t>INFORMAL GROUPS:</a:t>
            </a:r>
            <a:endParaRPr lang="en-IN" b="1">
              <a:solidFill>
                <a:srgbClr val="0000CC"/>
              </a:solidFill>
              <a:latin typeface="Calibri" pitchFamily="34" charset="0"/>
            </a:endParaRPr>
          </a:p>
          <a:p>
            <a:pPr algn="just"/>
            <a:endParaRPr lang="en-US">
              <a:latin typeface="Calibri" pitchFamily="34" charset="0"/>
            </a:endParaRPr>
          </a:p>
          <a:p>
            <a:pPr algn="just"/>
            <a:r>
              <a:rPr lang="en-US">
                <a:latin typeface="Calibri" pitchFamily="34" charset="0"/>
              </a:rPr>
              <a:t>	An informal group is the one which is unofficially created. It rises owing to personal relationships between the individuals of the organization. Factors such as friendship, language, religion, etc., influence the formation of informal groups.</a:t>
            </a:r>
            <a:endParaRPr lang="en-IN">
              <a:latin typeface="Calibri" pitchFamily="34" charset="0"/>
            </a:endParaRPr>
          </a:p>
          <a:p>
            <a:pPr algn="just"/>
            <a:r>
              <a:rPr lang="en-US">
                <a:latin typeface="Calibri" pitchFamily="34" charset="0"/>
              </a:rPr>
              <a:t>An informal group may sometimes perform a task that the formal group has failed to perform. In formal groups maintain and strength the values and beliefs of their members. They provide the feeling of security to the members and help them interact with one another. They further strive to solve their work-related problems.</a:t>
            </a:r>
            <a:endParaRPr lang="en-IN">
              <a:latin typeface="Calibri" pitchFamily="34" charset="0"/>
            </a:endParaRPr>
          </a:p>
        </p:txBody>
      </p:sp>
      <p:pic>
        <p:nvPicPr>
          <p:cNvPr id="72707" name="Picture 2" descr="C:\Users\hp\Desktop\MA\professional-business-people-standing-around-informal-groups-chatting-as-wait-meeting-professional-business-people-107761186.jpg"/>
          <p:cNvPicPr>
            <a:picLocks noChangeAspect="1" noChangeArrowheads="1"/>
          </p:cNvPicPr>
          <p:nvPr/>
        </p:nvPicPr>
        <p:blipFill>
          <a:blip r:embed="rId2"/>
          <a:srcRect/>
          <a:stretch>
            <a:fillRect/>
          </a:stretch>
        </p:blipFill>
        <p:spPr bwMode="auto">
          <a:xfrm>
            <a:off x="4876800" y="1447800"/>
            <a:ext cx="4267200" cy="5181600"/>
          </a:xfrm>
          <a:prstGeom prst="rect">
            <a:avLst/>
          </a:prstGeom>
          <a:noFill/>
          <a:ln w="9525">
            <a:noFill/>
            <a:miter lim="800000"/>
            <a:headEnd/>
            <a:tailEnd/>
          </a:ln>
        </p:spPr>
      </p:pic>
      <p:sp>
        <p:nvSpPr>
          <p:cNvPr id="5" name="TextBox 3"/>
          <p:cNvSpPr txBox="1">
            <a:spLocks noChangeArrowheads="1"/>
          </p:cNvSpPr>
          <p:nvPr/>
        </p:nvSpPr>
        <p:spPr bwMode="auto">
          <a:xfrm>
            <a:off x="2590800" y="152400"/>
            <a:ext cx="3306763"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TYPES OF GROUPS</a:t>
            </a:r>
          </a:p>
        </p:txBody>
      </p:sp>
      <p:sp>
        <p:nvSpPr>
          <p:cNvPr id="6" name="Slide Number Placeholder 5"/>
          <p:cNvSpPr>
            <a:spLocks noGrp="1"/>
          </p:cNvSpPr>
          <p:nvPr>
            <p:ph type="sldNum" sz="quarter" idx="12"/>
          </p:nvPr>
        </p:nvSpPr>
        <p:spPr/>
        <p:txBody>
          <a:bodyPr/>
          <a:lstStyle/>
          <a:p>
            <a:pPr>
              <a:defRPr/>
            </a:pPr>
            <a:fld id="{2884EC64-AC91-4687-B583-3B9D8500BDC8}" type="slidenum">
              <a:rPr lang="en-US" smtClean="0"/>
              <a:pPr>
                <a:defRPr/>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457200"/>
            <a:ext cx="9144000" cy="4800600"/>
          </a:xfrm>
          <a:prstGeom prst="rect">
            <a:avLst/>
          </a:prstGeom>
          <a:noFill/>
          <a:ln w="9525">
            <a:noFill/>
            <a:miter lim="800000"/>
            <a:headEnd/>
            <a:tailEnd/>
          </a:ln>
        </p:spPr>
        <p:txBody>
          <a:bodyPr>
            <a:spAutoFit/>
          </a:bodyPr>
          <a:lstStyle/>
          <a:p>
            <a:pPr algn="just"/>
            <a:r>
              <a:rPr lang="en-US" b="1">
                <a:latin typeface="Calibri" pitchFamily="34" charset="0"/>
              </a:rPr>
              <a:t>3.  </a:t>
            </a:r>
            <a:r>
              <a:rPr lang="en-US" b="1">
                <a:solidFill>
                  <a:srgbClr val="0000CC"/>
                </a:solidFill>
                <a:latin typeface="Calibri" pitchFamily="34" charset="0"/>
              </a:rPr>
              <a:t>MEMBERSHIP GROUPS:</a:t>
            </a:r>
            <a:endParaRPr lang="en-IN" b="1">
              <a:solidFill>
                <a:srgbClr val="0000CC"/>
              </a:solidFill>
              <a:latin typeface="Calibri" pitchFamily="34" charset="0"/>
            </a:endParaRPr>
          </a:p>
          <a:p>
            <a:pPr algn="just"/>
            <a:r>
              <a:rPr lang="en-US">
                <a:latin typeface="Calibri" pitchFamily="34" charset="0"/>
              </a:rPr>
              <a:t> A membership group is one to which an individual actually belongs whether he is satisfied with the norms, values, beliefs and practices of such a group.</a:t>
            </a:r>
            <a:endParaRPr lang="en-IN">
              <a:latin typeface="Calibri" pitchFamily="34" charset="0"/>
            </a:endParaRPr>
          </a:p>
          <a:p>
            <a:pPr algn="just"/>
            <a:endParaRPr lang="en-US" b="1">
              <a:latin typeface="Calibri" pitchFamily="34" charset="0"/>
            </a:endParaRPr>
          </a:p>
          <a:p>
            <a:pPr algn="just"/>
            <a:endParaRPr lang="en-US" b="1">
              <a:latin typeface="Calibri" pitchFamily="34" charset="0"/>
            </a:endParaRPr>
          </a:p>
          <a:p>
            <a:pPr algn="just"/>
            <a:endParaRPr lang="en-US" b="1">
              <a:latin typeface="Calibri" pitchFamily="34" charset="0"/>
            </a:endParaRPr>
          </a:p>
          <a:p>
            <a:pPr algn="just"/>
            <a:r>
              <a:rPr lang="en-US" b="1">
                <a:latin typeface="Calibri" pitchFamily="34" charset="0"/>
              </a:rPr>
              <a:t>4.  </a:t>
            </a:r>
            <a:r>
              <a:rPr lang="en-US" b="1">
                <a:solidFill>
                  <a:srgbClr val="0000CC"/>
                </a:solidFill>
                <a:latin typeface="Calibri" pitchFamily="34" charset="0"/>
              </a:rPr>
              <a:t>REFERENCE GROUPS</a:t>
            </a:r>
            <a:r>
              <a:rPr lang="en-US" b="1">
                <a:latin typeface="Calibri" pitchFamily="34" charset="0"/>
              </a:rPr>
              <a:t>:</a:t>
            </a:r>
            <a:endParaRPr lang="en-IN" b="1">
              <a:latin typeface="Calibri" pitchFamily="34" charset="0"/>
            </a:endParaRPr>
          </a:p>
          <a:p>
            <a:pPr algn="just"/>
            <a:r>
              <a:rPr lang="en-US">
                <a:latin typeface="Calibri" pitchFamily="34" charset="0"/>
              </a:rPr>
              <a:t>A reference group is one with which the individual actually identifies himself. In other words he would like to be associated with such a group</a:t>
            </a:r>
            <a:br>
              <a:rPr lang="en-US">
                <a:latin typeface="Calibri" pitchFamily="34" charset="0"/>
              </a:rPr>
            </a:br>
            <a:endParaRPr lang="en-US">
              <a:latin typeface="Calibri" pitchFamily="34" charset="0"/>
            </a:endParaRPr>
          </a:p>
          <a:p>
            <a:pPr algn="just"/>
            <a:endParaRPr lang="en-US" b="1">
              <a:latin typeface="Calibri" pitchFamily="34" charset="0"/>
            </a:endParaRPr>
          </a:p>
          <a:p>
            <a:pPr algn="just"/>
            <a:endParaRPr lang="en-US" b="1">
              <a:latin typeface="Calibri" pitchFamily="34" charset="0"/>
            </a:endParaRPr>
          </a:p>
          <a:p>
            <a:pPr algn="just"/>
            <a:endParaRPr lang="en-US" b="1">
              <a:latin typeface="Calibri" pitchFamily="34" charset="0"/>
            </a:endParaRPr>
          </a:p>
          <a:p>
            <a:pPr algn="just"/>
            <a:endParaRPr lang="en-US" b="1">
              <a:latin typeface="Calibri" pitchFamily="34" charset="0"/>
            </a:endParaRPr>
          </a:p>
          <a:p>
            <a:pPr algn="just"/>
            <a:r>
              <a:rPr lang="en-US" b="1">
                <a:latin typeface="Calibri" pitchFamily="34" charset="0"/>
              </a:rPr>
              <a:t>5</a:t>
            </a:r>
            <a:r>
              <a:rPr lang="en-US" b="1">
                <a:solidFill>
                  <a:srgbClr val="0000CC"/>
                </a:solidFill>
                <a:latin typeface="Calibri" pitchFamily="34" charset="0"/>
              </a:rPr>
              <a:t>.  IN-GROUP:</a:t>
            </a:r>
            <a:endParaRPr lang="en-IN" b="1">
              <a:solidFill>
                <a:srgbClr val="0000CC"/>
              </a:solidFill>
              <a:latin typeface="Calibri" pitchFamily="34" charset="0"/>
            </a:endParaRPr>
          </a:p>
          <a:p>
            <a:pPr algn="just"/>
            <a:r>
              <a:rPr lang="en-US">
                <a:latin typeface="Calibri" pitchFamily="34" charset="0"/>
              </a:rPr>
              <a:t>An in-group is one which we belong. The members of an in-group have certain values, beliefs, ideals, and norms that act as a binding force.</a:t>
            </a:r>
            <a:endParaRPr lang="en-IN">
              <a:latin typeface="Calibri" pitchFamily="34" charset="0"/>
            </a:endParaRPr>
          </a:p>
        </p:txBody>
      </p:sp>
      <p:pic>
        <p:nvPicPr>
          <p:cNvPr id="73731" name="Picture 2" descr="C:\Users\hp\Desktop\MA\images (5).jpg"/>
          <p:cNvPicPr>
            <a:picLocks noChangeAspect="1" noChangeArrowheads="1"/>
          </p:cNvPicPr>
          <p:nvPr/>
        </p:nvPicPr>
        <p:blipFill>
          <a:blip r:embed="rId2"/>
          <a:srcRect/>
          <a:stretch>
            <a:fillRect/>
          </a:stretch>
        </p:blipFill>
        <p:spPr bwMode="auto">
          <a:xfrm>
            <a:off x="6858000" y="1066800"/>
            <a:ext cx="1676400" cy="1314450"/>
          </a:xfrm>
          <a:prstGeom prst="rect">
            <a:avLst/>
          </a:prstGeom>
          <a:noFill/>
          <a:ln w="9525">
            <a:noFill/>
            <a:miter lim="800000"/>
            <a:headEnd/>
            <a:tailEnd/>
          </a:ln>
        </p:spPr>
      </p:pic>
      <p:pic>
        <p:nvPicPr>
          <p:cNvPr id="73732" name="Picture 3" descr="C:\Users\hp\Desktop\MA\community-champions-001.jpg"/>
          <p:cNvPicPr>
            <a:picLocks noChangeAspect="1" noChangeArrowheads="1"/>
          </p:cNvPicPr>
          <p:nvPr/>
        </p:nvPicPr>
        <p:blipFill>
          <a:blip r:embed="rId3"/>
          <a:srcRect/>
          <a:stretch>
            <a:fillRect/>
          </a:stretch>
        </p:blipFill>
        <p:spPr bwMode="auto">
          <a:xfrm>
            <a:off x="6705600" y="3124200"/>
            <a:ext cx="1981200" cy="1185863"/>
          </a:xfrm>
          <a:prstGeom prst="rect">
            <a:avLst/>
          </a:prstGeom>
          <a:noFill/>
          <a:ln w="9525">
            <a:noFill/>
            <a:miter lim="800000"/>
            <a:headEnd/>
            <a:tailEnd/>
          </a:ln>
        </p:spPr>
      </p:pic>
      <p:pic>
        <p:nvPicPr>
          <p:cNvPr id="73733" name="Picture 4" descr="C:\Users\hp\Desktop\MA\download (7).jpg"/>
          <p:cNvPicPr>
            <a:picLocks noChangeAspect="1" noChangeArrowheads="1"/>
          </p:cNvPicPr>
          <p:nvPr/>
        </p:nvPicPr>
        <p:blipFill>
          <a:blip r:embed="rId4"/>
          <a:srcRect/>
          <a:stretch>
            <a:fillRect/>
          </a:stretch>
        </p:blipFill>
        <p:spPr bwMode="auto">
          <a:xfrm>
            <a:off x="6581775" y="5105400"/>
            <a:ext cx="2181225" cy="1752600"/>
          </a:xfrm>
          <a:prstGeom prst="rect">
            <a:avLst/>
          </a:prstGeom>
          <a:noFill/>
          <a:ln w="9525">
            <a:noFill/>
            <a:miter lim="800000"/>
            <a:headEnd/>
            <a:tailEnd/>
          </a:ln>
        </p:spPr>
      </p:pic>
      <p:sp>
        <p:nvSpPr>
          <p:cNvPr id="6" name="TextBox 3"/>
          <p:cNvSpPr txBox="1">
            <a:spLocks noChangeArrowheads="1"/>
          </p:cNvSpPr>
          <p:nvPr/>
        </p:nvSpPr>
        <p:spPr bwMode="auto">
          <a:xfrm>
            <a:off x="2865438" y="-76200"/>
            <a:ext cx="3306762"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TYPES OF GROUPS</a:t>
            </a:r>
          </a:p>
        </p:txBody>
      </p:sp>
      <p:sp>
        <p:nvSpPr>
          <p:cNvPr id="7" name="Slide Number Placeholder 6"/>
          <p:cNvSpPr>
            <a:spLocks noGrp="1"/>
          </p:cNvSpPr>
          <p:nvPr>
            <p:ph type="sldNum" sz="quarter" idx="12"/>
          </p:nvPr>
        </p:nvSpPr>
        <p:spPr/>
        <p:txBody>
          <a:bodyPr/>
          <a:lstStyle/>
          <a:p>
            <a:pPr>
              <a:defRPr/>
            </a:pPr>
            <a:fld id="{8DB90599-EC4B-485F-92C4-10DBD1B54054}" type="slidenum">
              <a:rPr lang="en-US" smtClean="0"/>
              <a:pPr>
                <a:defRPr/>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1371600"/>
            <a:ext cx="8763000" cy="1631950"/>
          </a:xfrm>
          <a:prstGeom prst="rect">
            <a:avLst/>
          </a:prstGeom>
          <a:noFill/>
          <a:ln w="9525">
            <a:noFill/>
            <a:miter lim="800000"/>
            <a:headEnd/>
            <a:tailEnd/>
          </a:ln>
        </p:spPr>
        <p:txBody>
          <a:bodyPr>
            <a:spAutoFit/>
          </a:bodyPr>
          <a:lstStyle/>
          <a:p>
            <a:pPr algn="just"/>
            <a:r>
              <a:rPr lang="en-US" sz="2000">
                <a:latin typeface="Calibri" pitchFamily="34" charset="0"/>
              </a:rPr>
              <a:t>	An open group is the one that is in a constant state of change. Its membership keeps fluctuating, i.e., existing members may leave and new members may join. The group accepts the idea of the new members and may slowly give p certain old practices. In view of such a trend, the open group may have plans and proposals only for a shorter period of time.</a:t>
            </a:r>
            <a:endParaRPr lang="en-IN" sz="2000">
              <a:latin typeface="Calibri" pitchFamily="34" charset="0"/>
            </a:endParaRPr>
          </a:p>
        </p:txBody>
      </p:sp>
      <p:sp>
        <p:nvSpPr>
          <p:cNvPr id="46084" name="TextBox 3"/>
          <p:cNvSpPr txBox="1">
            <a:spLocks noChangeArrowheads="1"/>
          </p:cNvSpPr>
          <p:nvPr/>
        </p:nvSpPr>
        <p:spPr bwMode="auto">
          <a:xfrm>
            <a:off x="3276600" y="304800"/>
            <a:ext cx="2495550"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OPEN GROUP</a:t>
            </a:r>
          </a:p>
        </p:txBody>
      </p:sp>
      <p:sp>
        <p:nvSpPr>
          <p:cNvPr id="74756" name="AutoShape 4" descr="Group mentoring - Max power of career development"/>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74757" name="Picture 5" descr="C:\Users\hp\Desktop\MA\puzzle-team.jpg"/>
          <p:cNvPicPr>
            <a:picLocks noChangeAspect="1" noChangeArrowheads="1"/>
          </p:cNvPicPr>
          <p:nvPr/>
        </p:nvPicPr>
        <p:blipFill>
          <a:blip r:embed="rId2"/>
          <a:srcRect/>
          <a:stretch>
            <a:fillRect/>
          </a:stretch>
        </p:blipFill>
        <p:spPr bwMode="auto">
          <a:xfrm>
            <a:off x="1600200" y="3286125"/>
            <a:ext cx="7162800" cy="35718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FBE9537F-04D3-4C9C-9F6A-0FADA18BB98D}" type="slidenum">
              <a:rPr lang="en-US" smtClean="0"/>
              <a:pPr>
                <a:defRPr/>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0" y="1225550"/>
            <a:ext cx="8915400" cy="4708525"/>
          </a:xfrm>
          <a:prstGeom prst="rect">
            <a:avLst/>
          </a:prstGeom>
          <a:noFill/>
          <a:ln w="9525">
            <a:noFill/>
            <a:miter lim="800000"/>
            <a:headEnd/>
            <a:tailEnd/>
          </a:ln>
        </p:spPr>
        <p:txBody>
          <a:bodyPr>
            <a:spAutoFit/>
          </a:bodyPr>
          <a:lstStyle/>
          <a:p>
            <a:pPr algn="just"/>
            <a:r>
              <a:rPr lang="en-US" sz="2000">
                <a:latin typeface="Calibri" pitchFamily="34" charset="0"/>
              </a:rPr>
              <a:t>It refers to the extent to which the members of the group are attached to each other and willing to remain in the group.</a:t>
            </a:r>
            <a:endParaRPr lang="en-IN" sz="2000">
              <a:latin typeface="Calibri" pitchFamily="34" charset="0"/>
            </a:endParaRPr>
          </a:p>
          <a:p>
            <a:pPr algn="just"/>
            <a:r>
              <a:rPr lang="en-US" sz="2000" b="1">
                <a:solidFill>
                  <a:srgbClr val="0000CC"/>
                </a:solidFill>
                <a:latin typeface="Calibri" pitchFamily="34" charset="0"/>
              </a:rPr>
              <a:t>FACTORS INFLUENCING COHESION </a:t>
            </a:r>
            <a:endParaRPr lang="en-IN" sz="2000" b="1">
              <a:solidFill>
                <a:srgbClr val="0000CC"/>
              </a:solidFill>
              <a:latin typeface="Calibri" pitchFamily="34" charset="0"/>
            </a:endParaRPr>
          </a:p>
          <a:p>
            <a:pPr algn="just"/>
            <a:r>
              <a:rPr lang="en-US" sz="2000" b="1">
                <a:latin typeface="Calibri" pitchFamily="34" charset="0"/>
              </a:rPr>
              <a:t>1.  </a:t>
            </a:r>
            <a:r>
              <a:rPr lang="en-US" sz="2000" b="1">
                <a:solidFill>
                  <a:srgbClr val="C00000"/>
                </a:solidFill>
                <a:latin typeface="Calibri" pitchFamily="34" charset="0"/>
              </a:rPr>
              <a:t>INTERACTION:</a:t>
            </a:r>
            <a:endParaRPr lang="en-IN" sz="2000" b="1">
              <a:solidFill>
                <a:srgbClr val="C00000"/>
              </a:solidFill>
              <a:latin typeface="Calibri" pitchFamily="34" charset="0"/>
            </a:endParaRPr>
          </a:p>
          <a:p>
            <a:pPr algn="just"/>
            <a:r>
              <a:rPr lang="en-US" sz="2000">
                <a:latin typeface="Calibri" pitchFamily="34" charset="0"/>
              </a:rPr>
              <a:t>The extent to which the members of the group interact with each other determines group cohesion. Differences of opinion are bound to rise in any workplace. Such differences have to be sorted out through discussions and deliberations. The greater the interaction among the group members the better will be the cohesiveness.</a:t>
            </a:r>
            <a:endParaRPr lang="en-IN" sz="2000">
              <a:latin typeface="Calibri" pitchFamily="34" charset="0"/>
            </a:endParaRPr>
          </a:p>
          <a:p>
            <a:pPr algn="just"/>
            <a:r>
              <a:rPr lang="en-US" sz="2000" b="1">
                <a:latin typeface="Calibri" pitchFamily="34" charset="0"/>
              </a:rPr>
              <a:t>2.  </a:t>
            </a:r>
            <a:r>
              <a:rPr lang="en-US" sz="2000" b="1">
                <a:solidFill>
                  <a:srgbClr val="C00000"/>
                </a:solidFill>
                <a:latin typeface="Calibri" pitchFamily="34" charset="0"/>
              </a:rPr>
              <a:t>THREAT:</a:t>
            </a:r>
            <a:endParaRPr lang="en-IN" sz="2000" b="1">
              <a:solidFill>
                <a:srgbClr val="C00000"/>
              </a:solidFill>
              <a:latin typeface="Calibri" pitchFamily="34" charset="0"/>
            </a:endParaRPr>
          </a:p>
          <a:p>
            <a:pPr algn="just"/>
            <a:r>
              <a:rPr lang="en-US" sz="2000">
                <a:latin typeface="Calibri" pitchFamily="34" charset="0"/>
              </a:rPr>
              <a:t>The kind of threat the members face both from internal and external environments can influence group cohesion. The greater the threat the better will be the cohesiveness. </a:t>
            </a:r>
          </a:p>
          <a:p>
            <a:pPr algn="just"/>
            <a:r>
              <a:rPr lang="en-US" sz="2000" b="1">
                <a:latin typeface="Calibri" pitchFamily="34" charset="0"/>
              </a:rPr>
              <a:t>3.  </a:t>
            </a:r>
            <a:r>
              <a:rPr lang="en-US" sz="2000" b="1">
                <a:solidFill>
                  <a:srgbClr val="C00000"/>
                </a:solidFill>
                <a:latin typeface="Calibri" pitchFamily="34" charset="0"/>
              </a:rPr>
              <a:t>LEADERSHIP:</a:t>
            </a:r>
            <a:endParaRPr lang="en-IN" sz="2000" b="1">
              <a:solidFill>
                <a:srgbClr val="C00000"/>
              </a:solidFill>
              <a:latin typeface="Calibri" pitchFamily="34" charset="0"/>
            </a:endParaRPr>
          </a:p>
          <a:p>
            <a:pPr algn="just"/>
            <a:r>
              <a:rPr lang="en-US" sz="2000">
                <a:latin typeface="Calibri" pitchFamily="34" charset="0"/>
              </a:rPr>
              <a:t>The quality of leadership can be an important determinant. If the leader is capable, he will be able to secure cohesion easily among members.</a:t>
            </a:r>
            <a:endParaRPr lang="en-IN" sz="2000">
              <a:latin typeface="Calibri" pitchFamily="34" charset="0"/>
            </a:endParaRPr>
          </a:p>
        </p:txBody>
      </p:sp>
      <p:sp>
        <p:nvSpPr>
          <p:cNvPr id="47108" name="TextBox 3"/>
          <p:cNvSpPr txBox="1">
            <a:spLocks noChangeArrowheads="1"/>
          </p:cNvSpPr>
          <p:nvPr/>
        </p:nvSpPr>
        <p:spPr bwMode="auto">
          <a:xfrm>
            <a:off x="2514600" y="228600"/>
            <a:ext cx="4078288"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GROUP COHESIVENESS</a:t>
            </a:r>
          </a:p>
        </p:txBody>
      </p:sp>
      <p:sp>
        <p:nvSpPr>
          <p:cNvPr id="4" name="Slide Number Placeholder 3"/>
          <p:cNvSpPr>
            <a:spLocks noGrp="1"/>
          </p:cNvSpPr>
          <p:nvPr>
            <p:ph type="sldNum" sz="quarter" idx="12"/>
          </p:nvPr>
        </p:nvSpPr>
        <p:spPr/>
        <p:txBody>
          <a:bodyPr/>
          <a:lstStyle/>
          <a:p>
            <a:pPr>
              <a:defRPr/>
            </a:pPr>
            <a:fld id="{1DD16F0E-F789-4D81-B6A4-BCF52CE98F23}"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1219200"/>
            <a:ext cx="8915400" cy="3786188"/>
          </a:xfrm>
          <a:prstGeom prst="rect">
            <a:avLst/>
          </a:prstGeom>
          <a:noFill/>
          <a:ln w="9525">
            <a:noFill/>
            <a:miter lim="800000"/>
            <a:headEnd/>
            <a:tailEnd/>
          </a:ln>
        </p:spPr>
        <p:txBody>
          <a:bodyPr>
            <a:spAutoFit/>
          </a:bodyPr>
          <a:lstStyle/>
          <a:p>
            <a:pPr algn="just"/>
            <a:r>
              <a:rPr lang="en-US" sz="2000" b="1">
                <a:latin typeface="Calibri" pitchFamily="34" charset="0"/>
              </a:rPr>
              <a:t>4.  VALUES:</a:t>
            </a:r>
            <a:endParaRPr lang="en-IN" sz="2000" b="1">
              <a:latin typeface="Calibri" pitchFamily="34" charset="0"/>
            </a:endParaRPr>
          </a:p>
          <a:p>
            <a:pPr algn="just"/>
            <a:r>
              <a:rPr lang="en-US" sz="2000">
                <a:latin typeface="Calibri" pitchFamily="34" charset="0"/>
              </a:rPr>
              <a:t>The extent to which the group members share their values and attitudes is  another determinant. If  every member starts acting as  per his value system, securing group cohesiveness will become difficult.</a:t>
            </a:r>
          </a:p>
          <a:p>
            <a:pPr algn="just"/>
            <a:endParaRPr lang="en-US" sz="2000">
              <a:latin typeface="Calibri" pitchFamily="34" charset="0"/>
            </a:endParaRPr>
          </a:p>
          <a:p>
            <a:pPr algn="just"/>
            <a:endParaRPr lang="en-US" sz="2000">
              <a:latin typeface="Calibri" pitchFamily="34" charset="0"/>
            </a:endParaRPr>
          </a:p>
          <a:p>
            <a:pPr algn="just"/>
            <a:endParaRPr lang="en-US" sz="2000">
              <a:latin typeface="Calibri" pitchFamily="34" charset="0"/>
            </a:endParaRPr>
          </a:p>
          <a:p>
            <a:pPr algn="just"/>
            <a:endParaRPr lang="en-IN" sz="2000">
              <a:latin typeface="Calibri" pitchFamily="34" charset="0"/>
            </a:endParaRPr>
          </a:p>
          <a:p>
            <a:pPr algn="just"/>
            <a:r>
              <a:rPr lang="en-US" sz="2000" b="1">
                <a:latin typeface="Calibri" pitchFamily="34" charset="0"/>
              </a:rPr>
              <a:t>5.  SIZE OF THE GROUP:</a:t>
            </a:r>
            <a:endParaRPr lang="en-IN" sz="2000" b="1">
              <a:latin typeface="Calibri" pitchFamily="34" charset="0"/>
            </a:endParaRPr>
          </a:p>
          <a:p>
            <a:pPr algn="just"/>
            <a:r>
              <a:rPr lang="en-US" sz="2000">
                <a:latin typeface="Calibri" pitchFamily="34" charset="0"/>
              </a:rPr>
              <a:t>The size of the group can be yet another important determining factor. When the size of the  group  increases,  securing  cohesion  among  members will  become  difficult</a:t>
            </a:r>
            <a:r>
              <a:rPr lang="en-US">
                <a:latin typeface="Calibri" pitchFamily="34" charset="0"/>
              </a:rPr>
              <a:t>.  </a:t>
            </a:r>
            <a:endParaRPr lang="en-IN">
              <a:latin typeface="Calibri" pitchFamily="34" charset="0"/>
            </a:endParaRPr>
          </a:p>
        </p:txBody>
      </p:sp>
      <p:pic>
        <p:nvPicPr>
          <p:cNvPr id="76803" name="Picture 1" descr="C:\Users\hp\Desktop\MA\creating value banner.png"/>
          <p:cNvPicPr>
            <a:picLocks noChangeAspect="1" noChangeArrowheads="1"/>
          </p:cNvPicPr>
          <p:nvPr/>
        </p:nvPicPr>
        <p:blipFill>
          <a:blip r:embed="rId2"/>
          <a:srcRect/>
          <a:stretch>
            <a:fillRect/>
          </a:stretch>
        </p:blipFill>
        <p:spPr bwMode="auto">
          <a:xfrm>
            <a:off x="3581400" y="2438400"/>
            <a:ext cx="5029200" cy="1508125"/>
          </a:xfrm>
          <a:prstGeom prst="rect">
            <a:avLst/>
          </a:prstGeom>
          <a:noFill/>
          <a:ln w="9525">
            <a:noFill/>
            <a:miter lim="800000"/>
            <a:headEnd/>
            <a:tailEnd/>
          </a:ln>
        </p:spPr>
      </p:pic>
      <p:pic>
        <p:nvPicPr>
          <p:cNvPr id="76804" name="Picture 2" descr="C:\Users\hp\Desktop\MA\group-dynamics-4-638.jpg"/>
          <p:cNvPicPr>
            <a:picLocks noChangeAspect="1" noChangeArrowheads="1"/>
          </p:cNvPicPr>
          <p:nvPr/>
        </p:nvPicPr>
        <p:blipFill>
          <a:blip r:embed="rId3"/>
          <a:srcRect/>
          <a:stretch>
            <a:fillRect/>
          </a:stretch>
        </p:blipFill>
        <p:spPr bwMode="auto">
          <a:xfrm>
            <a:off x="2895600" y="4729163"/>
            <a:ext cx="6248400" cy="2128837"/>
          </a:xfrm>
          <a:prstGeom prst="rect">
            <a:avLst/>
          </a:prstGeom>
          <a:noFill/>
          <a:ln w="9525">
            <a:noFill/>
            <a:miter lim="800000"/>
            <a:headEnd/>
            <a:tailEnd/>
          </a:ln>
        </p:spPr>
      </p:pic>
      <p:sp>
        <p:nvSpPr>
          <p:cNvPr id="6" name="TextBox 3"/>
          <p:cNvSpPr txBox="1">
            <a:spLocks noChangeArrowheads="1"/>
          </p:cNvSpPr>
          <p:nvPr/>
        </p:nvSpPr>
        <p:spPr bwMode="auto">
          <a:xfrm>
            <a:off x="2514600" y="228600"/>
            <a:ext cx="4078288" cy="584200"/>
          </a:xfrm>
          <a:prstGeom prst="rect">
            <a:avLst/>
          </a:prstGeom>
          <a:noFill/>
          <a:ln w="9525">
            <a:noFill/>
            <a:miter lim="800000"/>
            <a:headEnd/>
            <a:tailEnd/>
          </a:ln>
        </p:spPr>
        <p:txBody>
          <a:bodyPr wrap="none">
            <a:spAutoFit/>
          </a:bodyPr>
          <a:lstStyle/>
          <a:p>
            <a:pPr>
              <a:defRPr/>
            </a:pPr>
            <a:r>
              <a:rPr lang="en-US" sz="3200" b="1" dirty="0">
                <a:solidFill>
                  <a:srgbClr val="00B050"/>
                </a:solidFill>
                <a:latin typeface="+mj-lt"/>
              </a:rPr>
              <a:t>GROUP COHESIVENESS</a:t>
            </a:r>
          </a:p>
        </p:txBody>
      </p:sp>
      <p:sp>
        <p:nvSpPr>
          <p:cNvPr id="7" name="Slide Number Placeholder 6"/>
          <p:cNvSpPr>
            <a:spLocks noGrp="1"/>
          </p:cNvSpPr>
          <p:nvPr>
            <p:ph type="sldNum" sz="quarter" idx="12"/>
          </p:nvPr>
        </p:nvSpPr>
        <p:spPr/>
        <p:txBody>
          <a:bodyPr/>
          <a:lstStyle/>
          <a:p>
            <a:pPr>
              <a:defRPr/>
            </a:pPr>
            <a:fld id="{C994D296-99EF-4DF1-B4B6-699F1E0A8975}" type="slidenum">
              <a:rPr lang="en-US" smtClean="0"/>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76200" y="762000"/>
            <a:ext cx="9067800" cy="2246313"/>
          </a:xfrm>
          <a:prstGeom prst="rect">
            <a:avLst/>
          </a:prstGeom>
          <a:noFill/>
          <a:ln w="9525">
            <a:noFill/>
            <a:miter lim="800000"/>
            <a:headEnd/>
            <a:tailEnd/>
          </a:ln>
        </p:spPr>
        <p:txBody>
          <a:bodyPr>
            <a:spAutoFit/>
          </a:bodyPr>
          <a:lstStyle/>
          <a:p>
            <a:pPr marL="344488" indent="-223838" algn="just">
              <a:buFont typeface="Arial" charset="0"/>
              <a:buChar char="•"/>
            </a:pPr>
            <a:r>
              <a:rPr lang="en-US" sz="2000"/>
              <a:t>Decision making is the process of </a:t>
            </a:r>
            <a:r>
              <a:rPr lang="en-US" sz="2000">
                <a:solidFill>
                  <a:srgbClr val="0000CC"/>
                </a:solidFill>
              </a:rPr>
              <a:t>selecting one alternative from a no. of alternatives available</a:t>
            </a:r>
            <a:r>
              <a:rPr lang="en-US" sz="2000"/>
              <a:t> </a:t>
            </a:r>
          </a:p>
          <a:p>
            <a:pPr marL="344488" indent="-223838" algn="just">
              <a:buFont typeface="Arial" charset="0"/>
              <a:buChar char="•"/>
            </a:pPr>
            <a:r>
              <a:rPr lang="en-US" sz="2000"/>
              <a:t>Need for decision making will arise only when there are options </a:t>
            </a:r>
          </a:p>
          <a:p>
            <a:pPr marL="344488" indent="-223838" algn="just">
              <a:buFont typeface="Arial" charset="0"/>
              <a:buChar char="•"/>
            </a:pPr>
            <a:r>
              <a:rPr lang="en-US" sz="2000"/>
              <a:t>If there is only one way of doing a task, there is nothing to decide</a:t>
            </a:r>
            <a:endParaRPr lang="en-IN" sz="2000"/>
          </a:p>
          <a:p>
            <a:pPr marL="344488" indent="-223838" algn="just">
              <a:buFont typeface="Arial" charset="0"/>
              <a:buChar char="•"/>
            </a:pPr>
            <a:r>
              <a:rPr lang="en-US" sz="2000"/>
              <a:t>George Terry, ‘decision making is the selecting of an alternative, from two or more alternatives, to determine an opinion or a course.”</a:t>
            </a:r>
            <a:br>
              <a:rPr lang="en-US" sz="2000"/>
            </a:br>
            <a:endParaRPr lang="en-IN" sz="2000"/>
          </a:p>
        </p:txBody>
      </p:sp>
      <p:sp>
        <p:nvSpPr>
          <p:cNvPr id="77827" name="TextBox 3"/>
          <p:cNvSpPr txBox="1">
            <a:spLocks noChangeArrowheads="1"/>
          </p:cNvSpPr>
          <p:nvPr/>
        </p:nvSpPr>
        <p:spPr bwMode="auto">
          <a:xfrm>
            <a:off x="2895600" y="238125"/>
            <a:ext cx="3475038" cy="523875"/>
          </a:xfrm>
          <a:prstGeom prst="rect">
            <a:avLst/>
          </a:prstGeom>
          <a:noFill/>
          <a:ln w="9525">
            <a:noFill/>
            <a:miter lim="800000"/>
            <a:headEnd/>
            <a:tailEnd/>
          </a:ln>
        </p:spPr>
        <p:txBody>
          <a:bodyPr wrap="none">
            <a:spAutoFit/>
          </a:bodyPr>
          <a:lstStyle/>
          <a:p>
            <a:r>
              <a:rPr lang="en-US" sz="2800" b="1">
                <a:solidFill>
                  <a:srgbClr val="00B050"/>
                </a:solidFill>
              </a:rPr>
              <a:t>DECISION MAKING</a:t>
            </a:r>
            <a:endParaRPr lang="en-US" b="1">
              <a:solidFill>
                <a:srgbClr val="00B050"/>
              </a:solidFill>
            </a:endParaRPr>
          </a:p>
        </p:txBody>
      </p:sp>
      <p:pic>
        <p:nvPicPr>
          <p:cNvPr id="77828" name="Picture 1" descr="C:\Users\hp\Desktop\MA\unnamed-1280x720.jpg"/>
          <p:cNvPicPr>
            <a:picLocks noChangeAspect="1" noChangeArrowheads="1"/>
          </p:cNvPicPr>
          <p:nvPr/>
        </p:nvPicPr>
        <p:blipFill>
          <a:blip r:embed="rId2"/>
          <a:srcRect/>
          <a:stretch>
            <a:fillRect/>
          </a:stretch>
        </p:blipFill>
        <p:spPr bwMode="auto">
          <a:xfrm>
            <a:off x="1524000" y="3048000"/>
            <a:ext cx="762000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1D7788D-2D47-4996-9F6E-00810F2AB6A8}"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1516063"/>
            <a:ext cx="9144000" cy="3970337"/>
          </a:xfrm>
          <a:prstGeom prst="rect">
            <a:avLst/>
          </a:prstGeom>
          <a:noFill/>
          <a:ln w="9525">
            <a:noFill/>
            <a:miter lim="800000"/>
            <a:headEnd/>
            <a:tailEnd/>
          </a:ln>
        </p:spPr>
        <p:txBody>
          <a:bodyPr>
            <a:spAutoFit/>
          </a:bodyPr>
          <a:lstStyle/>
          <a:p>
            <a:pPr algn="just"/>
            <a:r>
              <a:rPr lang="en-US"/>
              <a:t>1</a:t>
            </a:r>
            <a:r>
              <a:rPr lang="en-US" b="1"/>
              <a:t>.  </a:t>
            </a:r>
            <a:r>
              <a:rPr lang="en-US" b="1">
                <a:solidFill>
                  <a:srgbClr val="0000CC"/>
                </a:solidFill>
              </a:rPr>
              <a:t>IDENTIFYING AND UNDERSTANDING THE PROBLEM: </a:t>
            </a:r>
            <a:endParaRPr lang="en-IN" b="1">
              <a:solidFill>
                <a:srgbClr val="0000CC"/>
              </a:solidFill>
            </a:endParaRPr>
          </a:p>
          <a:p>
            <a:pPr algn="just"/>
            <a:r>
              <a:rPr lang="en-US"/>
              <a:t>The first step in the process of decision making is to identify and understand the actual problem. If the actual problem is identified, it will be possible to provide remedy by evolving a suitable decision. </a:t>
            </a:r>
          </a:p>
          <a:p>
            <a:pPr algn="just"/>
            <a:endParaRPr lang="en-US"/>
          </a:p>
          <a:p>
            <a:pPr algn="just"/>
            <a:r>
              <a:rPr lang="en-US"/>
              <a:t>2.  </a:t>
            </a:r>
            <a:r>
              <a:rPr lang="en-US" b="1">
                <a:solidFill>
                  <a:srgbClr val="0000CC"/>
                </a:solidFill>
              </a:rPr>
              <a:t>MAKING AN ANALYSIS OF THE PROBLEM</a:t>
            </a:r>
            <a:r>
              <a:rPr lang="en-US" b="1"/>
              <a:t>: </a:t>
            </a:r>
            <a:endParaRPr lang="en-IN" b="1"/>
          </a:p>
          <a:p>
            <a:pPr algn="just"/>
            <a:r>
              <a:rPr lang="en-US"/>
              <a:t>Once the actual problem is identified, the next step is to make a detailed analysis of the same. Analysis of the problem requires data that may be obtained from both internal and external sources.</a:t>
            </a:r>
            <a:endParaRPr lang="en-IN"/>
          </a:p>
          <a:p>
            <a:pPr algn="just"/>
            <a:endParaRPr lang="en-US"/>
          </a:p>
          <a:p>
            <a:pPr algn="just"/>
            <a:r>
              <a:rPr lang="en-US"/>
              <a:t>3. </a:t>
            </a:r>
            <a:r>
              <a:rPr lang="en-US" b="1"/>
              <a:t> </a:t>
            </a:r>
            <a:r>
              <a:rPr lang="en-US" b="1">
                <a:solidFill>
                  <a:srgbClr val="0000CC"/>
                </a:solidFill>
              </a:rPr>
              <a:t>IDENTIFYING ALTERNATIVE SOLUTION:</a:t>
            </a:r>
            <a:endParaRPr lang="en-IN" b="1">
              <a:solidFill>
                <a:srgbClr val="0000CC"/>
              </a:solidFill>
            </a:endParaRPr>
          </a:p>
          <a:p>
            <a:pPr algn="just"/>
            <a:r>
              <a:rPr lang="en-US"/>
              <a:t>After the problem has been analyzed in detail, the next step is to develop alternative solutions. Any organizational problem has many solutions. It is, therefore, necessary that the decision maker identifies the alternative solutions.</a:t>
            </a:r>
            <a:endParaRPr lang="en-IN"/>
          </a:p>
        </p:txBody>
      </p:sp>
      <p:sp>
        <p:nvSpPr>
          <p:cNvPr id="78851" name="TextBox 3"/>
          <p:cNvSpPr txBox="1">
            <a:spLocks noChangeArrowheads="1"/>
          </p:cNvSpPr>
          <p:nvPr/>
        </p:nvSpPr>
        <p:spPr bwMode="auto">
          <a:xfrm>
            <a:off x="1600200" y="228600"/>
            <a:ext cx="6751638" cy="584200"/>
          </a:xfrm>
          <a:prstGeom prst="rect">
            <a:avLst/>
          </a:prstGeom>
          <a:noFill/>
          <a:ln w="9525">
            <a:noFill/>
            <a:miter lim="800000"/>
            <a:headEnd/>
            <a:tailEnd/>
          </a:ln>
        </p:spPr>
        <p:txBody>
          <a:bodyPr wrap="none">
            <a:spAutoFit/>
          </a:bodyPr>
          <a:lstStyle/>
          <a:p>
            <a:r>
              <a:rPr lang="en-US" sz="3200" b="1">
                <a:solidFill>
                  <a:srgbClr val="00B050"/>
                </a:solidFill>
              </a:rPr>
              <a:t>PROCESS OF DECISION MAKING</a:t>
            </a:r>
            <a:endParaRPr lang="en-US" b="1">
              <a:solidFill>
                <a:srgbClr val="00B050"/>
              </a:solidFill>
            </a:endParaRPr>
          </a:p>
        </p:txBody>
      </p:sp>
      <p:sp>
        <p:nvSpPr>
          <p:cNvPr id="4" name="Slide Number Placeholder 3"/>
          <p:cNvSpPr>
            <a:spLocks noGrp="1"/>
          </p:cNvSpPr>
          <p:nvPr>
            <p:ph type="sldNum" sz="quarter" idx="12"/>
          </p:nvPr>
        </p:nvSpPr>
        <p:spPr/>
        <p:txBody>
          <a:bodyPr/>
          <a:lstStyle/>
          <a:p>
            <a:pPr>
              <a:defRPr/>
            </a:pPr>
            <a:fld id="{D3A54B01-FB09-497D-B86B-4840E9EFA743}" type="slidenum">
              <a:rPr lang="en-US" smtClean="0"/>
              <a:pPr>
                <a:defRPr/>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14400"/>
            <a:ext cx="8991600" cy="6186488"/>
          </a:xfrm>
          <a:prstGeom prst="rect">
            <a:avLst/>
          </a:prstGeom>
        </p:spPr>
        <p:txBody>
          <a:bodyPr>
            <a:spAutoFit/>
          </a:bodyPr>
          <a:lstStyle/>
          <a:p>
            <a:pPr algn="just">
              <a:defRPr/>
            </a:pPr>
            <a:r>
              <a:rPr lang="en-US" b="1" dirty="0"/>
              <a:t>4.  </a:t>
            </a:r>
            <a:r>
              <a:rPr lang="en-US" b="1" dirty="0">
                <a:solidFill>
                  <a:srgbClr val="0000CC"/>
                </a:solidFill>
              </a:rPr>
              <a:t>EVALUATING THE ALTERNATIVE SOLUTION:</a:t>
            </a:r>
            <a:endParaRPr lang="en-IN" b="1" dirty="0">
              <a:solidFill>
                <a:srgbClr val="0000CC"/>
              </a:solidFill>
            </a:endParaRPr>
          </a:p>
          <a:p>
            <a:pPr algn="just">
              <a:defRPr/>
            </a:pPr>
            <a:r>
              <a:rPr lang="en-US" dirty="0"/>
              <a:t> After the alternative solutions have been identified, the next step is to make an evaluation of the same. Evaluation of alternatives is done by seeing the pros and cons of the alternatives.</a:t>
            </a:r>
            <a:endParaRPr lang="en-IN" dirty="0"/>
          </a:p>
          <a:p>
            <a:pPr algn="just">
              <a:defRPr/>
            </a:pPr>
            <a:endParaRPr lang="en-US" b="1" dirty="0"/>
          </a:p>
          <a:p>
            <a:pPr algn="just">
              <a:defRPr/>
            </a:pPr>
            <a:r>
              <a:rPr lang="en-US" b="1" dirty="0"/>
              <a:t>5.  </a:t>
            </a:r>
            <a:r>
              <a:rPr lang="en-US" b="1" dirty="0">
                <a:solidFill>
                  <a:srgbClr val="0000CC"/>
                </a:solidFill>
              </a:rPr>
              <a:t>SELECTING THE BEST SOLUTION:</a:t>
            </a:r>
            <a:endParaRPr lang="en-IN" b="1" dirty="0">
              <a:solidFill>
                <a:srgbClr val="0000CC"/>
              </a:solidFill>
            </a:endParaRPr>
          </a:p>
          <a:p>
            <a:pPr algn="just">
              <a:defRPr/>
            </a:pPr>
            <a:r>
              <a:rPr lang="en-US" dirty="0"/>
              <a:t>At this stage the solution considered the best and the most viable one, under the circumstances, are selected. In addition to the merits of each alternative solution, the following factors too influence the selection the best alternative:</a:t>
            </a:r>
            <a:endParaRPr lang="en-IN" dirty="0"/>
          </a:p>
          <a:p>
            <a:pPr lvl="2" algn="just">
              <a:buFont typeface="Arial" pitchFamily="34" charset="0"/>
              <a:buChar char="•"/>
              <a:defRPr/>
            </a:pPr>
            <a:r>
              <a:rPr lang="en-US" dirty="0"/>
              <a:t>·    Resources available</a:t>
            </a:r>
            <a:endParaRPr lang="en-IN" dirty="0"/>
          </a:p>
          <a:p>
            <a:pPr lvl="2" algn="just">
              <a:buFont typeface="Arial" pitchFamily="34" charset="0"/>
              <a:buChar char="•"/>
              <a:defRPr/>
            </a:pPr>
            <a:r>
              <a:rPr lang="en-US" dirty="0"/>
              <a:t>·    The values and beliefs of the decision maker</a:t>
            </a:r>
            <a:endParaRPr lang="en-IN" dirty="0"/>
          </a:p>
          <a:p>
            <a:pPr lvl="2" algn="just">
              <a:buFont typeface="Arial" pitchFamily="34" charset="0"/>
              <a:buChar char="•"/>
              <a:defRPr/>
            </a:pPr>
            <a:r>
              <a:rPr lang="en-US" dirty="0"/>
              <a:t>·    Opinions of the staff.</a:t>
            </a:r>
          </a:p>
          <a:p>
            <a:pPr algn="just">
              <a:defRPr/>
            </a:pPr>
            <a:r>
              <a:rPr lang="en-US" b="1" dirty="0"/>
              <a:t>6.  </a:t>
            </a:r>
            <a:r>
              <a:rPr lang="en-US" b="1" dirty="0">
                <a:solidFill>
                  <a:srgbClr val="0000CC"/>
                </a:solidFill>
              </a:rPr>
              <a:t>IMPLEMENTING THE DECISION:</a:t>
            </a:r>
            <a:endParaRPr lang="en-IN" b="1" dirty="0">
              <a:solidFill>
                <a:srgbClr val="0000CC"/>
              </a:solidFill>
            </a:endParaRPr>
          </a:p>
          <a:p>
            <a:pPr algn="just">
              <a:defRPr/>
            </a:pPr>
            <a:r>
              <a:rPr lang="en-US" dirty="0"/>
              <a:t>After the final decision has been made, the next step is to implement the same. Implementing the decision is done by communicating the same to all concerned. </a:t>
            </a:r>
          </a:p>
          <a:p>
            <a:pPr algn="just">
              <a:defRPr/>
            </a:pPr>
            <a:r>
              <a:rPr lang="en-US" b="1" dirty="0"/>
              <a:t>7.  </a:t>
            </a:r>
            <a:r>
              <a:rPr lang="en-US" b="1" dirty="0">
                <a:solidFill>
                  <a:srgbClr val="0000CC"/>
                </a:solidFill>
              </a:rPr>
              <a:t>REVIEW:</a:t>
            </a:r>
            <a:endParaRPr lang="en-IN" b="1" dirty="0">
              <a:solidFill>
                <a:srgbClr val="0000CC"/>
              </a:solidFill>
            </a:endParaRPr>
          </a:p>
          <a:p>
            <a:pPr algn="just">
              <a:defRPr/>
            </a:pPr>
            <a:r>
              <a:rPr lang="en-US" dirty="0"/>
              <a:t>Periodic review of the decision, This is done by comparing the actual results with the expected results. Deviations, if any, must be noticed and corrective measures must be taken then and there. Certain modifications or alterations in the decision may be made if necessary.</a:t>
            </a:r>
            <a:endParaRPr lang="en-IN" dirty="0"/>
          </a:p>
          <a:p>
            <a:pPr marL="60325" lvl="2" algn="just">
              <a:defRPr/>
            </a:pPr>
            <a:endParaRPr lang="en-IN" dirty="0"/>
          </a:p>
          <a:p>
            <a:pPr marL="120650" lvl="2" algn="just">
              <a:defRPr/>
            </a:pPr>
            <a:endParaRPr lang="en-US" dirty="0"/>
          </a:p>
        </p:txBody>
      </p:sp>
      <p:sp>
        <p:nvSpPr>
          <p:cNvPr id="79875" name="TextBox 3"/>
          <p:cNvSpPr txBox="1">
            <a:spLocks noChangeArrowheads="1"/>
          </p:cNvSpPr>
          <p:nvPr/>
        </p:nvSpPr>
        <p:spPr bwMode="auto">
          <a:xfrm>
            <a:off x="1600200" y="228600"/>
            <a:ext cx="6751638" cy="584200"/>
          </a:xfrm>
          <a:prstGeom prst="rect">
            <a:avLst/>
          </a:prstGeom>
          <a:noFill/>
          <a:ln w="9525">
            <a:noFill/>
            <a:miter lim="800000"/>
            <a:headEnd/>
            <a:tailEnd/>
          </a:ln>
        </p:spPr>
        <p:txBody>
          <a:bodyPr wrap="none">
            <a:spAutoFit/>
          </a:bodyPr>
          <a:lstStyle/>
          <a:p>
            <a:r>
              <a:rPr lang="en-US" sz="3200" b="1">
                <a:solidFill>
                  <a:srgbClr val="00B050"/>
                </a:solidFill>
              </a:rPr>
              <a:t>PROCESS OF DECISION MAKING</a:t>
            </a:r>
            <a:endParaRPr lang="en-US" b="1">
              <a:solidFill>
                <a:srgbClr val="00B050"/>
              </a:solidFill>
            </a:endParaRPr>
          </a:p>
        </p:txBody>
      </p:sp>
      <p:sp>
        <p:nvSpPr>
          <p:cNvPr id="4" name="Slide Number Placeholder 3"/>
          <p:cNvSpPr>
            <a:spLocks noGrp="1"/>
          </p:cNvSpPr>
          <p:nvPr>
            <p:ph type="sldNum" sz="quarter" idx="12"/>
          </p:nvPr>
        </p:nvSpPr>
        <p:spPr/>
        <p:txBody>
          <a:bodyPr/>
          <a:lstStyle/>
          <a:p>
            <a:pPr>
              <a:defRPr/>
            </a:pPr>
            <a:fld id="{8E5442C6-220A-43E4-995F-2D9A2E92880F}" type="slidenum">
              <a:rPr lang="en-US" smtClean="0"/>
              <a:pPr>
                <a:defRPr/>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914400"/>
            <a:ext cx="8763000" cy="2246313"/>
          </a:xfrm>
          <a:prstGeom prst="rect">
            <a:avLst/>
          </a:prstGeom>
          <a:noFill/>
          <a:ln w="9525">
            <a:noFill/>
            <a:miter lim="800000"/>
            <a:headEnd/>
            <a:tailEnd/>
          </a:ln>
        </p:spPr>
        <p:txBody>
          <a:bodyPr>
            <a:spAutoFit/>
          </a:bodyPr>
          <a:lstStyle/>
          <a:p>
            <a:pPr marL="509588" indent="-344488" algn="just">
              <a:buFont typeface="Arial" charset="0"/>
              <a:buChar char="•"/>
            </a:pPr>
            <a:r>
              <a:rPr lang="en-US" sz="2000"/>
              <a:t>These are  </a:t>
            </a:r>
            <a:r>
              <a:rPr lang="en-US" sz="2000">
                <a:solidFill>
                  <a:srgbClr val="0000CC"/>
                </a:solidFill>
              </a:rPr>
              <a:t>decisions made by the  group of  persons</a:t>
            </a:r>
            <a:endParaRPr lang="en-US" sz="2000"/>
          </a:p>
          <a:p>
            <a:pPr marL="509588" indent="-344488" algn="just">
              <a:buFont typeface="Arial" charset="0"/>
              <a:buChar char="•"/>
            </a:pPr>
            <a:r>
              <a:rPr lang="en-US" sz="2000"/>
              <a:t> In  an  organization, there  may exist  a </a:t>
            </a:r>
            <a:r>
              <a:rPr lang="en-US" sz="2000">
                <a:solidFill>
                  <a:srgbClr val="0000CC"/>
                </a:solidFill>
              </a:rPr>
              <a:t>committee consisting of the representatives of both the worker and the management</a:t>
            </a:r>
            <a:r>
              <a:rPr lang="en-US" sz="2000"/>
              <a:t> </a:t>
            </a:r>
          </a:p>
          <a:p>
            <a:pPr marL="509588" indent="-344488" algn="just">
              <a:buFont typeface="Arial" charset="0"/>
              <a:buChar char="•"/>
            </a:pPr>
            <a:r>
              <a:rPr lang="en-US" sz="2000"/>
              <a:t>When there is a </a:t>
            </a:r>
            <a:r>
              <a:rPr lang="en-US" sz="2000">
                <a:solidFill>
                  <a:srgbClr val="0000CC"/>
                </a:solidFill>
              </a:rPr>
              <a:t>dispute between the workers and the management</a:t>
            </a:r>
            <a:r>
              <a:rPr lang="en-US" sz="2000"/>
              <a:t>, the mater will be </a:t>
            </a:r>
            <a:r>
              <a:rPr lang="en-US" sz="2000">
                <a:solidFill>
                  <a:srgbClr val="0000CC"/>
                </a:solidFill>
              </a:rPr>
              <a:t>referred to the committee</a:t>
            </a:r>
          </a:p>
          <a:p>
            <a:pPr marL="509588" indent="-344488" algn="just">
              <a:buFont typeface="Arial" charset="0"/>
              <a:buChar char="•"/>
            </a:pPr>
            <a:r>
              <a:rPr lang="en-US" sz="2000"/>
              <a:t>The committee may </a:t>
            </a:r>
            <a:r>
              <a:rPr lang="en-US" sz="2000">
                <a:solidFill>
                  <a:srgbClr val="0000CC"/>
                </a:solidFill>
              </a:rPr>
              <a:t>conduct an enquiry and announce its decision </a:t>
            </a:r>
            <a:r>
              <a:rPr lang="en-US" sz="2000"/>
              <a:t>which is binding on both the workers and the management</a:t>
            </a:r>
            <a:endParaRPr lang="en-IN" sz="2000"/>
          </a:p>
        </p:txBody>
      </p:sp>
      <p:sp>
        <p:nvSpPr>
          <p:cNvPr id="80899" name="TextBox 3"/>
          <p:cNvSpPr txBox="1">
            <a:spLocks noChangeArrowheads="1"/>
          </p:cNvSpPr>
          <p:nvPr/>
        </p:nvSpPr>
        <p:spPr bwMode="auto">
          <a:xfrm>
            <a:off x="2743200" y="228600"/>
            <a:ext cx="3781425" cy="584200"/>
          </a:xfrm>
          <a:prstGeom prst="rect">
            <a:avLst/>
          </a:prstGeom>
          <a:noFill/>
          <a:ln w="9525">
            <a:noFill/>
            <a:miter lim="800000"/>
            <a:headEnd/>
            <a:tailEnd/>
          </a:ln>
        </p:spPr>
        <p:txBody>
          <a:bodyPr wrap="none">
            <a:spAutoFit/>
          </a:bodyPr>
          <a:lstStyle/>
          <a:p>
            <a:r>
              <a:rPr lang="en-US" sz="3200" b="1">
                <a:solidFill>
                  <a:srgbClr val="00B050"/>
                </a:solidFill>
              </a:rPr>
              <a:t>GROUP DECISION</a:t>
            </a:r>
          </a:p>
        </p:txBody>
      </p:sp>
      <p:pic>
        <p:nvPicPr>
          <p:cNvPr id="80900" name="Picture 1" descr="C:\Users\hp\Desktop\MA\you-x-ventures-Oalh2MojUuk-unsplash.jpg"/>
          <p:cNvPicPr>
            <a:picLocks noChangeAspect="1" noChangeArrowheads="1"/>
          </p:cNvPicPr>
          <p:nvPr/>
        </p:nvPicPr>
        <p:blipFill>
          <a:blip r:embed="rId2"/>
          <a:srcRect/>
          <a:stretch>
            <a:fillRect/>
          </a:stretch>
        </p:blipFill>
        <p:spPr bwMode="auto">
          <a:xfrm>
            <a:off x="1447800" y="3505200"/>
            <a:ext cx="7696200" cy="33528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3D005E3-DFB5-4EE9-B835-F2B3E1EA7728}" type="slidenum">
              <a:rPr lang="en-US" smtClean="0"/>
              <a:pPr>
                <a:defRPr/>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43000"/>
            <a:ext cx="8763000" cy="5078413"/>
          </a:xfrm>
          <a:prstGeom prst="rect">
            <a:avLst/>
          </a:prstGeom>
        </p:spPr>
        <p:txBody>
          <a:bodyPr>
            <a:spAutoFit/>
          </a:bodyPr>
          <a:lstStyle/>
          <a:p>
            <a:pPr algn="just">
              <a:defRPr/>
            </a:pPr>
            <a:r>
              <a:rPr lang="en-US" b="1" dirty="0">
                <a:solidFill>
                  <a:srgbClr val="0000CC"/>
                </a:solidFill>
              </a:rPr>
              <a:t>MERITS OF GROUP DECISIONS</a:t>
            </a:r>
            <a:r>
              <a:rPr lang="en-US" b="1" dirty="0"/>
              <a:t>:</a:t>
            </a:r>
            <a:endParaRPr lang="en-IN" b="1" dirty="0"/>
          </a:p>
          <a:p>
            <a:pPr algn="just">
              <a:defRPr/>
            </a:pPr>
            <a:endParaRPr lang="en-US" dirty="0"/>
          </a:p>
          <a:p>
            <a:pPr algn="just">
              <a:defRPr/>
            </a:pPr>
            <a:r>
              <a:rPr lang="en-US" dirty="0"/>
              <a:t>1.  Every member of the group will come out with his views on the problem considered. The problem, therefore, can be thoroughly discussed and the best solution can be found out. </a:t>
            </a:r>
          </a:p>
          <a:p>
            <a:pPr algn="just">
              <a:defRPr/>
            </a:pPr>
            <a:endParaRPr lang="en-US" dirty="0"/>
          </a:p>
          <a:p>
            <a:pPr marL="342900" indent="-342900" algn="just">
              <a:buFontTx/>
              <a:buAutoNum type="arabicPeriod" startAt="2"/>
              <a:defRPr/>
            </a:pPr>
            <a:r>
              <a:rPr lang="en-US" dirty="0"/>
              <a:t>The decision of the group, usually, will not be a biased one. This is because; every member of the group has his own ideals and values.</a:t>
            </a:r>
            <a:br>
              <a:rPr lang="en-US" dirty="0"/>
            </a:br>
            <a:endParaRPr lang="en-US" dirty="0"/>
          </a:p>
          <a:p>
            <a:pPr marL="342900" indent="-342900" algn="just">
              <a:defRPr/>
            </a:pPr>
            <a:r>
              <a:rPr lang="en-US" dirty="0"/>
              <a:t>3. The group usually consists of members who represent different segments of the organization.  Therefore,  each  member  will  ensure  that  injustice  is  not  done  to  the segment he represents.</a:t>
            </a:r>
            <a:endParaRPr lang="en-IN" dirty="0"/>
          </a:p>
          <a:p>
            <a:pPr algn="just">
              <a:defRPr/>
            </a:pPr>
            <a:endParaRPr lang="en-US" dirty="0"/>
          </a:p>
          <a:p>
            <a:pPr algn="just">
              <a:defRPr/>
            </a:pPr>
            <a:r>
              <a:rPr lang="en-US" dirty="0"/>
              <a:t>4.  The process of group decision making also provides scope for proper co-ordination and co-operation among the members into confidence when he discusses any issue.</a:t>
            </a:r>
            <a:endParaRPr lang="en-IN" dirty="0"/>
          </a:p>
          <a:p>
            <a:pPr algn="just">
              <a:defRPr/>
            </a:pPr>
            <a:endParaRPr lang="en-US" dirty="0"/>
          </a:p>
          <a:p>
            <a:pPr algn="just">
              <a:defRPr/>
            </a:pPr>
            <a:r>
              <a:rPr lang="en-US" dirty="0"/>
              <a:t>5.  Group decisions enjoy a greater sense of acceptability than individual decisions. </a:t>
            </a:r>
            <a:endParaRPr lang="en-IN" dirty="0"/>
          </a:p>
        </p:txBody>
      </p:sp>
      <p:sp>
        <p:nvSpPr>
          <p:cNvPr id="81923" name="TextBox 3"/>
          <p:cNvSpPr txBox="1">
            <a:spLocks noChangeArrowheads="1"/>
          </p:cNvSpPr>
          <p:nvPr/>
        </p:nvSpPr>
        <p:spPr bwMode="auto">
          <a:xfrm>
            <a:off x="2743200" y="228600"/>
            <a:ext cx="3781425" cy="584200"/>
          </a:xfrm>
          <a:prstGeom prst="rect">
            <a:avLst/>
          </a:prstGeom>
          <a:noFill/>
          <a:ln w="9525">
            <a:noFill/>
            <a:miter lim="800000"/>
            <a:headEnd/>
            <a:tailEnd/>
          </a:ln>
        </p:spPr>
        <p:txBody>
          <a:bodyPr wrap="none">
            <a:spAutoFit/>
          </a:bodyPr>
          <a:lstStyle/>
          <a:p>
            <a:r>
              <a:rPr lang="en-US" sz="3200" b="1">
                <a:solidFill>
                  <a:srgbClr val="00B050"/>
                </a:solidFill>
              </a:rPr>
              <a:t>GROUP DECISION</a:t>
            </a:r>
          </a:p>
        </p:txBody>
      </p:sp>
      <p:sp>
        <p:nvSpPr>
          <p:cNvPr id="4" name="Slide Number Placeholder 3"/>
          <p:cNvSpPr>
            <a:spLocks noGrp="1"/>
          </p:cNvSpPr>
          <p:nvPr>
            <p:ph type="sldNum" sz="quarter" idx="12"/>
          </p:nvPr>
        </p:nvSpPr>
        <p:spPr/>
        <p:txBody>
          <a:bodyPr/>
          <a:lstStyle/>
          <a:p>
            <a:pPr>
              <a:defRPr/>
            </a:pPr>
            <a:fld id="{78A71047-F905-46F8-894A-B3F22C9ED448}" type="slidenum">
              <a:rPr lang="en-US" smtClean="0"/>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0" y="1524000"/>
            <a:ext cx="9144000" cy="4062413"/>
          </a:xfrm>
          <a:prstGeom prst="rect">
            <a:avLst/>
          </a:prstGeom>
          <a:noFill/>
          <a:ln w="9525">
            <a:noFill/>
            <a:miter lim="800000"/>
            <a:headEnd/>
            <a:tailEnd/>
          </a:ln>
        </p:spPr>
        <p:txBody>
          <a:bodyPr>
            <a:spAutoFit/>
          </a:bodyPr>
          <a:lstStyle/>
          <a:p>
            <a:pPr algn="just">
              <a:buFont typeface="Wingdings" pitchFamily="2" charset="2"/>
              <a:buChar char="v"/>
            </a:pPr>
            <a:r>
              <a:rPr lang="en-US" sz="2000" b="1"/>
              <a:t>Sender</a:t>
            </a:r>
            <a:r>
              <a:rPr lang="en-US" sz="2000"/>
              <a:t>- who takes steps to send the message to the recipient</a:t>
            </a:r>
          </a:p>
          <a:p>
            <a:pPr algn="just">
              <a:buFont typeface="Wingdings" pitchFamily="2" charset="2"/>
              <a:buChar char="v"/>
            </a:pPr>
            <a:r>
              <a:rPr lang="en-US" sz="2000" b="1"/>
              <a:t>Encoding</a:t>
            </a:r>
            <a:r>
              <a:rPr lang="en-US" sz="2000"/>
              <a:t>- giving a form and meaning to the message through expressing it into words, symbols, gestures, graphs, drawings etc.</a:t>
            </a:r>
          </a:p>
          <a:p>
            <a:pPr algn="just">
              <a:buFont typeface="Wingdings" pitchFamily="2" charset="2"/>
              <a:buChar char="v"/>
            </a:pPr>
            <a:r>
              <a:rPr lang="en-US" sz="2000" b="1"/>
              <a:t>Medium</a:t>
            </a:r>
            <a:r>
              <a:rPr lang="en-US" sz="2000"/>
              <a:t>- it is the method or channel through which the message is to be conveyed to the recipient. It can be oral or written or formal or informal.</a:t>
            </a:r>
          </a:p>
          <a:p>
            <a:pPr algn="just">
              <a:buFont typeface="Wingdings" pitchFamily="2" charset="2"/>
              <a:buChar char="v"/>
            </a:pPr>
            <a:r>
              <a:rPr lang="en-US" sz="2000" b="1"/>
              <a:t>Decoding</a:t>
            </a:r>
            <a:r>
              <a:rPr lang="en-US" sz="2000"/>
              <a:t>- is it the act of converting the signs, symbols into meaningful statements as per the intentions of the sender.</a:t>
            </a:r>
          </a:p>
          <a:p>
            <a:pPr algn="just">
              <a:buFont typeface="Wingdings" pitchFamily="2" charset="2"/>
              <a:buChar char="v"/>
            </a:pPr>
            <a:r>
              <a:rPr lang="en-US" sz="2000" b="1"/>
              <a:t>Receiver</a:t>
            </a:r>
            <a:r>
              <a:rPr lang="en-US" sz="2000"/>
              <a:t>- the person who receives the message.</a:t>
            </a:r>
          </a:p>
          <a:p>
            <a:pPr algn="just">
              <a:buFont typeface="Wingdings" pitchFamily="2" charset="2"/>
              <a:buChar char="v"/>
            </a:pPr>
            <a:r>
              <a:rPr lang="en-US" sz="2000" b="1"/>
              <a:t>Feedback</a:t>
            </a:r>
            <a:r>
              <a:rPr lang="en-US" sz="2000"/>
              <a:t>- it is the reaction or response of the receiver to the message. The com process is complete when the sender gets feedback from the receiver.</a:t>
            </a:r>
          </a:p>
          <a:p>
            <a:pPr algn="just">
              <a:buFont typeface="Wingdings" pitchFamily="2" charset="2"/>
              <a:buChar char="v"/>
            </a:pPr>
            <a:r>
              <a:rPr lang="en-US" sz="2000" b="1"/>
              <a:t>Message</a:t>
            </a:r>
            <a:r>
              <a:rPr lang="en-US" sz="2000"/>
              <a:t>- it is the subject matter of com. It may consist of certain facts ideas, opinions, grievances etc.</a:t>
            </a:r>
          </a:p>
          <a:p>
            <a:pPr algn="just"/>
            <a:endParaRPr lang="en-US"/>
          </a:p>
        </p:txBody>
      </p:sp>
      <p:pic>
        <p:nvPicPr>
          <p:cNvPr id="9219" name="Picture 2" descr="C:\Users\hp\Desktop\PMPE IMAGES\teal-bumpy-header.jpg"/>
          <p:cNvPicPr>
            <a:picLocks noChangeAspect="1" noChangeArrowheads="1"/>
          </p:cNvPicPr>
          <p:nvPr/>
        </p:nvPicPr>
        <p:blipFill>
          <a:blip r:embed="rId2"/>
          <a:srcRect/>
          <a:stretch>
            <a:fillRect/>
          </a:stretch>
        </p:blipFill>
        <p:spPr bwMode="auto">
          <a:xfrm>
            <a:off x="0" y="0"/>
            <a:ext cx="9144000" cy="9906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516F459F-FAD6-44CF-967B-9DEC7423053F}" type="slidenum">
              <a:rPr lang="en-US" smtClean="0"/>
              <a:pPr>
                <a:defRPr/>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8200"/>
            <a:ext cx="8915400" cy="4800600"/>
          </a:xfrm>
          <a:prstGeom prst="rect">
            <a:avLst/>
          </a:prstGeom>
        </p:spPr>
        <p:txBody>
          <a:bodyPr>
            <a:spAutoFit/>
          </a:bodyPr>
          <a:lstStyle/>
          <a:p>
            <a:pPr algn="just">
              <a:defRPr/>
            </a:pPr>
            <a:r>
              <a:rPr lang="en-US" b="1" dirty="0">
                <a:solidFill>
                  <a:srgbClr val="0000CC"/>
                </a:solidFill>
              </a:rPr>
              <a:t>DEMERITS OF GROUP DECISIONS:</a:t>
            </a:r>
            <a:endParaRPr lang="en-IN" b="1" dirty="0">
              <a:solidFill>
                <a:srgbClr val="0000CC"/>
              </a:solidFill>
            </a:endParaRPr>
          </a:p>
          <a:p>
            <a:pPr marL="749300" indent="-465138" algn="just">
              <a:buFont typeface="Arial" pitchFamily="34" charset="0"/>
              <a:buChar char="•"/>
              <a:defRPr/>
            </a:pPr>
            <a:r>
              <a:rPr lang="en-US" dirty="0"/>
              <a:t>There may be delay in arriving at a decision. </a:t>
            </a:r>
            <a:endParaRPr lang="en-IN" dirty="0"/>
          </a:p>
          <a:p>
            <a:pPr marL="749300" indent="-465138" algn="just">
              <a:buFont typeface="Arial" pitchFamily="34" charset="0"/>
              <a:buChar char="•"/>
              <a:defRPr/>
            </a:pPr>
            <a:endParaRPr lang="en-US" dirty="0"/>
          </a:p>
          <a:p>
            <a:pPr marL="749300" indent="-465138" algn="just">
              <a:buFont typeface="Arial" pitchFamily="34" charset="0"/>
              <a:buChar char="•"/>
              <a:defRPr/>
            </a:pPr>
            <a:r>
              <a:rPr lang="en-US" dirty="0"/>
              <a:t>There is no fixed responsibility on any member of the group for the quality of the decision made..</a:t>
            </a:r>
            <a:endParaRPr lang="en-IN" dirty="0"/>
          </a:p>
          <a:p>
            <a:pPr marL="749300" indent="-465138" algn="just">
              <a:buFont typeface="Arial" pitchFamily="34" charset="0"/>
              <a:buChar char="•"/>
              <a:defRPr/>
            </a:pPr>
            <a:endParaRPr lang="en-US" dirty="0"/>
          </a:p>
          <a:p>
            <a:pPr marL="749300" indent="-465138" algn="just">
              <a:buFont typeface="Arial" pitchFamily="34" charset="0"/>
              <a:buChar char="•"/>
              <a:defRPr/>
            </a:pPr>
            <a:r>
              <a:rPr lang="en-US" dirty="0"/>
              <a:t>Group decisions are often found to be compromise decisions. This happens because the members may give divergent views on the issue and the consensus has to be reached somehow at the end. </a:t>
            </a:r>
          </a:p>
          <a:p>
            <a:pPr marL="749300" indent="-465138" algn="just">
              <a:buFont typeface="Arial" pitchFamily="34" charset="0"/>
              <a:buChar char="•"/>
              <a:defRPr/>
            </a:pPr>
            <a:endParaRPr lang="en-US" dirty="0"/>
          </a:p>
          <a:p>
            <a:pPr marL="749300" indent="-465138" algn="just">
              <a:buFont typeface="Arial" pitchFamily="34" charset="0"/>
              <a:buChar char="•"/>
              <a:defRPr/>
            </a:pPr>
            <a:r>
              <a:rPr lang="en-US" dirty="0"/>
              <a:t>It is also possible that a few influential members of the group may try to put pressures on others and get their consent.</a:t>
            </a:r>
            <a:endParaRPr lang="en-IN" dirty="0"/>
          </a:p>
          <a:p>
            <a:pPr marL="749300" indent="-465138" algn="just">
              <a:buFont typeface="Arial" pitchFamily="34" charset="0"/>
              <a:buChar char="•"/>
              <a:defRPr/>
            </a:pPr>
            <a:endParaRPr lang="en-US" dirty="0"/>
          </a:p>
          <a:p>
            <a:pPr marL="749300" indent="-465138" algn="just">
              <a:buFont typeface="Arial" pitchFamily="34" charset="0"/>
              <a:buChar char="•"/>
              <a:defRPr/>
            </a:pPr>
            <a:r>
              <a:rPr lang="en-US" dirty="0"/>
              <a:t>Group decisions are always expensive compared to individual decisions in terms of time, money and efforts required.</a:t>
            </a:r>
            <a:endParaRPr lang="en-IN" dirty="0"/>
          </a:p>
          <a:p>
            <a:pPr marL="749300" indent="-465138" algn="just">
              <a:buFont typeface="Arial" pitchFamily="34" charset="0"/>
              <a:buChar char="•"/>
              <a:defRPr/>
            </a:pPr>
            <a:endParaRPr lang="en-US" dirty="0"/>
          </a:p>
          <a:p>
            <a:pPr marL="749300" indent="-465138" algn="just">
              <a:buFont typeface="Arial" pitchFamily="34" charset="0"/>
              <a:buChar char="•"/>
              <a:defRPr/>
            </a:pPr>
            <a:r>
              <a:rPr lang="en-US" dirty="0"/>
              <a:t>Conflicts may also arise between the members of the group. </a:t>
            </a:r>
            <a:endParaRPr lang="en-IN" dirty="0"/>
          </a:p>
        </p:txBody>
      </p:sp>
      <p:sp>
        <p:nvSpPr>
          <p:cNvPr id="82947" name="TextBox 3"/>
          <p:cNvSpPr txBox="1">
            <a:spLocks noChangeArrowheads="1"/>
          </p:cNvSpPr>
          <p:nvPr/>
        </p:nvSpPr>
        <p:spPr bwMode="auto">
          <a:xfrm>
            <a:off x="2743200" y="228600"/>
            <a:ext cx="3781425" cy="584200"/>
          </a:xfrm>
          <a:prstGeom prst="rect">
            <a:avLst/>
          </a:prstGeom>
          <a:noFill/>
          <a:ln w="9525">
            <a:noFill/>
            <a:miter lim="800000"/>
            <a:headEnd/>
            <a:tailEnd/>
          </a:ln>
        </p:spPr>
        <p:txBody>
          <a:bodyPr wrap="none">
            <a:spAutoFit/>
          </a:bodyPr>
          <a:lstStyle/>
          <a:p>
            <a:r>
              <a:rPr lang="en-US" sz="3200" b="1">
                <a:solidFill>
                  <a:srgbClr val="00B050"/>
                </a:solidFill>
              </a:rPr>
              <a:t>GROUP DECISION</a:t>
            </a:r>
          </a:p>
        </p:txBody>
      </p:sp>
      <p:sp>
        <p:nvSpPr>
          <p:cNvPr id="4" name="Slide Number Placeholder 3"/>
          <p:cNvSpPr>
            <a:spLocks noGrp="1"/>
          </p:cNvSpPr>
          <p:nvPr>
            <p:ph type="sldNum" sz="quarter" idx="12"/>
          </p:nvPr>
        </p:nvSpPr>
        <p:spPr/>
        <p:txBody>
          <a:bodyPr/>
          <a:lstStyle/>
          <a:p>
            <a:pPr>
              <a:defRPr/>
            </a:pPr>
            <a:fld id="{5EF1C5E7-6630-42C8-A477-3A234A323787}" type="slidenum">
              <a:rPr lang="en-US" smtClean="0"/>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What is Trade Union? Definition of Trade Union, Trade Union ..."/>
          <p:cNvPicPr>
            <a:picLocks noChangeAspect="1" noChangeArrowheads="1"/>
          </p:cNvPicPr>
          <p:nvPr/>
        </p:nvPicPr>
        <p:blipFill>
          <a:blip r:embed="rId2"/>
          <a:srcRect/>
          <a:stretch>
            <a:fillRect/>
          </a:stretch>
        </p:blipFill>
        <p:spPr bwMode="auto">
          <a:xfrm>
            <a:off x="1447800" y="228600"/>
            <a:ext cx="7696200" cy="65722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2BE5541A-91EC-4401-AC77-D65D2FF251F5}" type="slidenum">
              <a:rPr lang="en-US" smtClean="0"/>
              <a:pPr>
                <a:defRPr/>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9200"/>
            <a:ext cx="4572000" cy="5016500"/>
          </a:xfrm>
          <a:prstGeom prst="rect">
            <a:avLst/>
          </a:prstGeom>
        </p:spPr>
        <p:txBody>
          <a:bodyPr>
            <a:spAutoFit/>
          </a:bodyPr>
          <a:lstStyle/>
          <a:p>
            <a:pPr algn="just">
              <a:buClr>
                <a:schemeClr val="bg1">
                  <a:lumMod val="95000"/>
                </a:schemeClr>
              </a:buClr>
              <a:defRPr/>
            </a:pPr>
            <a:r>
              <a:rPr lang="en-US" sz="2000" b="1" dirty="0">
                <a:latin typeface="Times New Roman" pitchFamily="18" charset="0"/>
                <a:cs typeface="Times New Roman" pitchFamily="18" charset="0"/>
              </a:rPr>
              <a:t>Meaning</a:t>
            </a:r>
            <a:r>
              <a:rPr lang="en-US" sz="1600" dirty="0"/>
              <a:t>: </a:t>
            </a:r>
          </a:p>
          <a:p>
            <a:pPr algn="just">
              <a:buClr>
                <a:schemeClr val="bg1">
                  <a:lumMod val="95000"/>
                </a:schemeClr>
              </a:buClr>
              <a:defRPr/>
            </a:pPr>
            <a:r>
              <a:rPr lang="en-US" sz="2000" dirty="0">
                <a:latin typeface="Times New Roman" pitchFamily="18" charset="0"/>
                <a:cs typeface="Times New Roman" pitchFamily="18" charset="0"/>
              </a:rPr>
              <a:t>“It is essentially an association of employees of a particular trade or industry formed to safeguard the interests of its members against certain vindictive management actions.”</a:t>
            </a:r>
          </a:p>
          <a:p>
            <a:pPr>
              <a:defRPr/>
            </a:pPr>
            <a:endParaRPr lang="en-US" sz="2000" b="1" dirty="0">
              <a:latin typeface="Times New Roman" pitchFamily="18" charset="0"/>
              <a:cs typeface="Times New Roman" pitchFamily="18" charset="0"/>
            </a:endParaRPr>
          </a:p>
          <a:p>
            <a:pPr>
              <a:defRPr/>
            </a:pPr>
            <a:r>
              <a:rPr lang="en-US" sz="2000" b="1" dirty="0">
                <a:latin typeface="Times New Roman" pitchFamily="18" charset="0"/>
                <a:cs typeface="Times New Roman" pitchFamily="18" charset="0"/>
              </a:rPr>
              <a:t>Definition:</a:t>
            </a:r>
            <a:endParaRPr lang="en-US" sz="2000" dirty="0">
              <a:latin typeface="Times New Roman" pitchFamily="18" charset="0"/>
              <a:cs typeface="Times New Roman" pitchFamily="18" charset="0"/>
            </a:endParaRPr>
          </a:p>
          <a:p>
            <a:pPr algn="just">
              <a:defRPr/>
            </a:pPr>
            <a:r>
              <a:rPr lang="en-US" sz="2000" dirty="0">
                <a:latin typeface="Times New Roman" pitchFamily="18" charset="0"/>
                <a:cs typeface="Times New Roman" pitchFamily="18" charset="0"/>
              </a:rPr>
              <a:t>	A trade union is a continuing, long term association of employees, formed and maintained for the specific purpose of advancing and protecting the interests of members in their working relationships. </a:t>
            </a:r>
            <a:r>
              <a:rPr lang="en-US" sz="2000" b="1" dirty="0">
                <a:latin typeface="Times New Roman" pitchFamily="18" charset="0"/>
                <a:cs typeface="Times New Roman" pitchFamily="18" charset="0"/>
              </a:rPr>
              <a:t>                                                                                                      						-Dale Yoder</a:t>
            </a:r>
          </a:p>
        </p:txBody>
      </p:sp>
      <p:sp>
        <p:nvSpPr>
          <p:cNvPr id="84995" name="TextBox 3"/>
          <p:cNvSpPr txBox="1">
            <a:spLocks noChangeArrowheads="1"/>
          </p:cNvSpPr>
          <p:nvPr/>
        </p:nvSpPr>
        <p:spPr bwMode="auto">
          <a:xfrm>
            <a:off x="3124200" y="304800"/>
            <a:ext cx="2311400" cy="523875"/>
          </a:xfrm>
          <a:prstGeom prst="rect">
            <a:avLst/>
          </a:prstGeom>
          <a:noFill/>
          <a:ln w="9525">
            <a:noFill/>
            <a:miter lim="800000"/>
            <a:headEnd/>
            <a:tailEnd/>
          </a:ln>
        </p:spPr>
        <p:txBody>
          <a:bodyPr wrap="none">
            <a:spAutoFit/>
          </a:bodyPr>
          <a:lstStyle/>
          <a:p>
            <a:r>
              <a:rPr lang="en-US" sz="2800" b="1"/>
              <a:t>TRADE UNION</a:t>
            </a:r>
            <a:endParaRPr lang="en-US" b="1"/>
          </a:p>
        </p:txBody>
      </p:sp>
      <p:pic>
        <p:nvPicPr>
          <p:cNvPr id="84996" name="Picture 1" descr="C:\Users\hp\Desktop\MA\group-of-people-2876774_640-300x300.jpg"/>
          <p:cNvPicPr>
            <a:picLocks noChangeAspect="1" noChangeArrowheads="1"/>
          </p:cNvPicPr>
          <p:nvPr/>
        </p:nvPicPr>
        <p:blipFill>
          <a:blip r:embed="rId2"/>
          <a:srcRect/>
          <a:stretch>
            <a:fillRect/>
          </a:stretch>
        </p:blipFill>
        <p:spPr bwMode="auto">
          <a:xfrm>
            <a:off x="4876800" y="1371600"/>
            <a:ext cx="4267200" cy="5486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A490F076-88BB-427D-9BF1-21A72DEAC328}" type="slidenum">
              <a:rPr lang="en-US" smtClean="0"/>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
          <p:cNvSpPr>
            <a:spLocks noChangeArrowheads="1"/>
          </p:cNvSpPr>
          <p:nvPr/>
        </p:nvSpPr>
        <p:spPr bwMode="auto">
          <a:xfrm>
            <a:off x="304800" y="1295400"/>
            <a:ext cx="8458200" cy="1323975"/>
          </a:xfrm>
          <a:prstGeom prst="rect">
            <a:avLst/>
          </a:prstGeom>
          <a:noFill/>
          <a:ln w="9525">
            <a:noFill/>
            <a:miter lim="800000"/>
            <a:headEnd/>
            <a:tailEnd/>
          </a:ln>
        </p:spPr>
        <p:txBody>
          <a:bodyPr>
            <a:spAutoFit/>
          </a:bodyPr>
          <a:lstStyle/>
          <a:p>
            <a:pPr algn="just"/>
            <a:r>
              <a:rPr lang="en-US" sz="2000"/>
              <a:t>According to Edwin B. Flippo “a labour union or trade union is an organization of workers formed to promote, protect and improve, through collective action the social, economic, and political interests of its members.” The economic aspect relates to wages, hours of work, working conditions, etc.</a:t>
            </a:r>
          </a:p>
        </p:txBody>
      </p:sp>
      <p:sp>
        <p:nvSpPr>
          <p:cNvPr id="86019" name="TextBox 3"/>
          <p:cNvSpPr txBox="1">
            <a:spLocks noChangeArrowheads="1"/>
          </p:cNvSpPr>
          <p:nvPr/>
        </p:nvSpPr>
        <p:spPr bwMode="auto">
          <a:xfrm>
            <a:off x="2895600" y="381000"/>
            <a:ext cx="2563813" cy="523875"/>
          </a:xfrm>
          <a:prstGeom prst="rect">
            <a:avLst/>
          </a:prstGeom>
          <a:noFill/>
          <a:ln w="9525">
            <a:noFill/>
            <a:miter lim="800000"/>
            <a:headEnd/>
            <a:tailEnd/>
          </a:ln>
        </p:spPr>
        <p:txBody>
          <a:bodyPr wrap="none">
            <a:spAutoFit/>
          </a:bodyPr>
          <a:lstStyle/>
          <a:p>
            <a:r>
              <a:rPr lang="en-US" sz="2800" b="1"/>
              <a:t>LABOUR UNION</a:t>
            </a:r>
            <a:endParaRPr lang="en-US" b="1"/>
          </a:p>
        </p:txBody>
      </p:sp>
      <p:pic>
        <p:nvPicPr>
          <p:cNvPr id="86020" name="Picture 1"/>
          <p:cNvPicPr>
            <a:picLocks noChangeAspect="1" noChangeArrowheads="1"/>
          </p:cNvPicPr>
          <p:nvPr/>
        </p:nvPicPr>
        <p:blipFill>
          <a:blip r:embed="rId2"/>
          <a:srcRect/>
          <a:stretch>
            <a:fillRect/>
          </a:stretch>
        </p:blipFill>
        <p:spPr bwMode="auto">
          <a:xfrm>
            <a:off x="1524000" y="2590800"/>
            <a:ext cx="7620000" cy="4267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B1A9AF13-B358-4F01-B1C5-355F354BB998}" type="slidenum">
              <a:rPr lang="en-US" smtClean="0"/>
              <a:pPr>
                <a:defRPr/>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
          <p:cNvSpPr>
            <a:spLocks noChangeArrowheads="1"/>
          </p:cNvSpPr>
          <p:nvPr/>
        </p:nvSpPr>
        <p:spPr bwMode="auto">
          <a:xfrm>
            <a:off x="457200" y="1304925"/>
            <a:ext cx="8382000" cy="5016500"/>
          </a:xfrm>
          <a:prstGeom prst="rect">
            <a:avLst/>
          </a:prstGeom>
          <a:noFill/>
          <a:ln w="9525">
            <a:noFill/>
            <a:miter lim="800000"/>
            <a:headEnd/>
            <a:tailEnd/>
          </a:ln>
        </p:spPr>
        <p:txBody>
          <a:bodyPr>
            <a:spAutoFit/>
          </a:bodyPr>
          <a:lstStyle/>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Association of employees</a:t>
            </a:r>
            <a:r>
              <a:rPr lang="en-US" sz="2000">
                <a:latin typeface="Times New Roman" pitchFamily="18" charset="0"/>
                <a:cs typeface="Times New Roman" pitchFamily="18" charset="0"/>
              </a:rPr>
              <a:t>: Belonging to a particular class of employment, profession, trade or industry. E.g. Trade union for teachers, doctors etc.</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Voluntary association</a:t>
            </a:r>
            <a:r>
              <a:rPr lang="en-US" sz="2000">
                <a:latin typeface="Times New Roman" pitchFamily="18" charset="0"/>
                <a:cs typeface="Times New Roman" pitchFamily="18" charset="0"/>
              </a:rPr>
              <a:t>: An employee joins the trade union out of his freewill.</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Permanent body</a:t>
            </a:r>
            <a:r>
              <a:rPr lang="en-US" sz="2000">
                <a:latin typeface="Times New Roman" pitchFamily="18" charset="0"/>
                <a:cs typeface="Times New Roman" pitchFamily="18" charset="0"/>
              </a:rPr>
              <a:t>: Members may come and go but the trade union remains.</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Common interest</a:t>
            </a:r>
            <a:r>
              <a:rPr lang="en-US" sz="2000">
                <a:latin typeface="Times New Roman" pitchFamily="18" charset="0"/>
                <a:cs typeface="Times New Roman" pitchFamily="18" charset="0"/>
              </a:rPr>
              <a:t>: The members have common interest. Job security, better pay and working conditions.</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Collective action</a:t>
            </a:r>
            <a:r>
              <a:rPr lang="en-US" sz="2000">
                <a:latin typeface="Times New Roman" pitchFamily="18" charset="0"/>
                <a:cs typeface="Times New Roman" pitchFamily="18" charset="0"/>
              </a:rPr>
              <a:t>: Collectively take action</a:t>
            </a:r>
          </a:p>
          <a:p>
            <a:pPr marL="457200" indent="-457200" algn="just">
              <a:buFontTx/>
              <a:buAutoNum type="arabicPeriod"/>
            </a:pPr>
            <a:endParaRPr lang="en-US" sz="2000" b="1">
              <a:latin typeface="Times New Roman" pitchFamily="18" charset="0"/>
              <a:cs typeface="Times New Roman" pitchFamily="18" charset="0"/>
            </a:endParaRPr>
          </a:p>
          <a:p>
            <a:pPr marL="914400" lvl="1" indent="-457200" algn="just"/>
            <a:r>
              <a:rPr lang="en-US" sz="2000" b="1">
                <a:latin typeface="Times New Roman" pitchFamily="18" charset="0"/>
                <a:cs typeface="Times New Roman" pitchFamily="18" charset="0"/>
              </a:rPr>
              <a:t>6. Rapport with the management</a:t>
            </a:r>
            <a:r>
              <a:rPr lang="en-US" sz="2000">
                <a:latin typeface="Times New Roman" pitchFamily="18" charset="0"/>
                <a:cs typeface="Times New Roman" pitchFamily="18" charset="0"/>
              </a:rPr>
              <a:t>: The officials hold talks with the members of the management.</a:t>
            </a:r>
          </a:p>
        </p:txBody>
      </p:sp>
      <p:sp>
        <p:nvSpPr>
          <p:cNvPr id="87043" name="TextBox 3"/>
          <p:cNvSpPr txBox="1">
            <a:spLocks noChangeArrowheads="1"/>
          </p:cNvSpPr>
          <p:nvPr/>
        </p:nvSpPr>
        <p:spPr bwMode="auto">
          <a:xfrm>
            <a:off x="1752600" y="228600"/>
            <a:ext cx="5199063" cy="461963"/>
          </a:xfrm>
          <a:prstGeom prst="rect">
            <a:avLst/>
          </a:prstGeom>
          <a:noFill/>
          <a:ln w="9525">
            <a:noFill/>
            <a:miter lim="800000"/>
            <a:headEnd/>
            <a:tailEnd/>
          </a:ln>
        </p:spPr>
        <p:txBody>
          <a:bodyPr wrap="none">
            <a:spAutoFit/>
          </a:bodyPr>
          <a:lstStyle/>
          <a:p>
            <a:r>
              <a:rPr lang="en-US" sz="2400" b="1"/>
              <a:t>CHARACTERISTICTICS OF TRADE UNION</a:t>
            </a:r>
          </a:p>
        </p:txBody>
      </p:sp>
      <p:sp>
        <p:nvSpPr>
          <p:cNvPr id="4" name="Slide Number Placeholder 3"/>
          <p:cNvSpPr>
            <a:spLocks noGrp="1"/>
          </p:cNvSpPr>
          <p:nvPr>
            <p:ph type="sldNum" sz="quarter" idx="12"/>
          </p:nvPr>
        </p:nvSpPr>
        <p:spPr/>
        <p:txBody>
          <a:bodyPr/>
          <a:lstStyle/>
          <a:p>
            <a:pPr>
              <a:defRPr/>
            </a:pPr>
            <a:fld id="{D0497B83-F206-4562-A976-57CF6F3ABD66}" type="slidenum">
              <a:rPr lang="en-US" smtClean="0"/>
              <a:pPr>
                <a:defRPr/>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1066800"/>
            <a:ext cx="8458200" cy="3140075"/>
          </a:xfrm>
          <a:prstGeom prst="rect">
            <a:avLst/>
          </a:prstGeom>
          <a:noFill/>
          <a:ln w="9525">
            <a:noFill/>
            <a:miter lim="800000"/>
            <a:headEnd/>
            <a:tailEnd/>
          </a:ln>
        </p:spPr>
        <p:txBody>
          <a:bodyPr>
            <a:spAutoFit/>
          </a:bodyPr>
          <a:lstStyle/>
          <a:p>
            <a:pPr algn="just">
              <a:buFont typeface="Arial" charset="0"/>
              <a:buChar char="•"/>
            </a:pPr>
            <a:r>
              <a:rPr lang="en-US" sz="2000">
                <a:latin typeface="Times New Roman" pitchFamily="18" charset="0"/>
                <a:cs typeface="Times New Roman" pitchFamily="18" charset="0"/>
              </a:rPr>
              <a:t>To ensure job security and right pay for the members.</a:t>
            </a:r>
          </a:p>
          <a:p>
            <a:pPr algn="just">
              <a:buFont typeface="Arial" charset="0"/>
              <a:buChar char="•"/>
            </a:pPr>
            <a:endParaRPr lang="en-US" sz="2000">
              <a:latin typeface="Times New Roman" pitchFamily="18" charset="0"/>
              <a:cs typeface="Times New Roman" pitchFamily="18" charset="0"/>
            </a:endParaRPr>
          </a:p>
          <a:p>
            <a:pPr algn="just">
              <a:buFont typeface="Arial" charset="0"/>
              <a:buChar char="•"/>
            </a:pPr>
            <a:r>
              <a:rPr lang="en-US" sz="2000">
                <a:latin typeface="Times New Roman" pitchFamily="18" charset="0"/>
                <a:cs typeface="Times New Roman" pitchFamily="18" charset="0"/>
              </a:rPr>
              <a:t>To ventilate the grievances of employees to the management.</a:t>
            </a:r>
          </a:p>
          <a:p>
            <a:pPr algn="just">
              <a:buFont typeface="Arial" charset="0"/>
              <a:buChar char="•"/>
            </a:pPr>
            <a:endParaRPr lang="en-US" sz="2000">
              <a:latin typeface="Times New Roman" pitchFamily="18" charset="0"/>
              <a:cs typeface="Times New Roman" pitchFamily="18" charset="0"/>
            </a:endParaRPr>
          </a:p>
          <a:p>
            <a:pPr algn="just">
              <a:buFont typeface="Arial" charset="0"/>
              <a:buChar char="•"/>
            </a:pPr>
            <a:r>
              <a:rPr lang="en-US" sz="2000">
                <a:latin typeface="Times New Roman" pitchFamily="18" charset="0"/>
                <a:cs typeface="Times New Roman" pitchFamily="18" charset="0"/>
              </a:rPr>
              <a:t>To have better bargaining power.</a:t>
            </a:r>
          </a:p>
          <a:p>
            <a:pPr algn="just">
              <a:buFont typeface="Arial" charset="0"/>
              <a:buChar char="•"/>
            </a:pPr>
            <a:endParaRPr lang="en-US" sz="2000">
              <a:latin typeface="Times New Roman" pitchFamily="18" charset="0"/>
              <a:cs typeface="Times New Roman" pitchFamily="18" charset="0"/>
            </a:endParaRPr>
          </a:p>
          <a:p>
            <a:pPr algn="just">
              <a:buFont typeface="Arial" charset="0"/>
              <a:buChar char="•"/>
            </a:pPr>
            <a:r>
              <a:rPr lang="en-US" sz="2000">
                <a:latin typeface="Times New Roman" pitchFamily="18" charset="0"/>
                <a:cs typeface="Times New Roman" pitchFamily="18" charset="0"/>
              </a:rPr>
              <a:t>To secure better conditions of service.</a:t>
            </a:r>
          </a:p>
          <a:p>
            <a:pPr algn="just">
              <a:buFont typeface="Arial" charset="0"/>
              <a:buChar char="•"/>
            </a:pPr>
            <a:endParaRPr lang="en-US" sz="2000">
              <a:latin typeface="Times New Roman" pitchFamily="18" charset="0"/>
              <a:cs typeface="Times New Roman" pitchFamily="18" charset="0"/>
            </a:endParaRPr>
          </a:p>
          <a:p>
            <a:pPr algn="just">
              <a:buFont typeface="Arial" charset="0"/>
              <a:buChar char="•"/>
            </a:pPr>
            <a:r>
              <a:rPr lang="en-US" sz="2000">
                <a:latin typeface="Times New Roman" pitchFamily="18" charset="0"/>
                <a:cs typeface="Times New Roman" pitchFamily="18" charset="0"/>
              </a:rPr>
              <a:t>To participate in management decisions.</a:t>
            </a:r>
          </a:p>
          <a:p>
            <a:endParaRPr lang="en-US"/>
          </a:p>
        </p:txBody>
      </p:sp>
      <p:sp>
        <p:nvSpPr>
          <p:cNvPr id="88067" name="TextBox 5"/>
          <p:cNvSpPr txBox="1">
            <a:spLocks noChangeArrowheads="1"/>
          </p:cNvSpPr>
          <p:nvPr/>
        </p:nvSpPr>
        <p:spPr bwMode="auto">
          <a:xfrm>
            <a:off x="2667000" y="304800"/>
            <a:ext cx="3894138" cy="523875"/>
          </a:xfrm>
          <a:prstGeom prst="rect">
            <a:avLst/>
          </a:prstGeom>
          <a:noFill/>
          <a:ln w="9525">
            <a:noFill/>
            <a:miter lim="800000"/>
            <a:headEnd/>
            <a:tailEnd/>
          </a:ln>
        </p:spPr>
        <p:txBody>
          <a:bodyPr wrap="none">
            <a:spAutoFit/>
          </a:bodyPr>
          <a:lstStyle/>
          <a:p>
            <a:r>
              <a:rPr lang="en-US" sz="2800" b="1"/>
              <a:t>NEED FOR TRADE UNION</a:t>
            </a:r>
          </a:p>
        </p:txBody>
      </p:sp>
      <p:pic>
        <p:nvPicPr>
          <p:cNvPr id="88068" name="Picture 1" descr="C:\Users\hp\Desktop\MA\trade_union_2_opt.jpg"/>
          <p:cNvPicPr>
            <a:picLocks noChangeAspect="1" noChangeArrowheads="1"/>
          </p:cNvPicPr>
          <p:nvPr/>
        </p:nvPicPr>
        <p:blipFill>
          <a:blip r:embed="rId2"/>
          <a:srcRect/>
          <a:stretch>
            <a:fillRect/>
          </a:stretch>
        </p:blipFill>
        <p:spPr bwMode="auto">
          <a:xfrm>
            <a:off x="3124200" y="4038600"/>
            <a:ext cx="6019800" cy="2847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F537889-FFFC-44A0-BC71-1AA345922A3F}" type="slidenum">
              <a:rPr lang="en-US" smtClean="0"/>
              <a:pPr>
                <a:defRPr/>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1166813"/>
            <a:ext cx="8915400" cy="4708525"/>
          </a:xfrm>
          <a:prstGeom prst="rect">
            <a:avLst/>
          </a:prstGeom>
          <a:noFill/>
          <a:ln w="9525">
            <a:noFill/>
            <a:miter lim="800000"/>
            <a:headEnd/>
            <a:tailEnd/>
          </a:ln>
        </p:spPr>
        <p:txBody>
          <a:bodyPr>
            <a:spAutoFit/>
          </a:bodyPr>
          <a:lstStyle/>
          <a:p>
            <a:pPr marL="457200" indent="-457200" algn="just">
              <a:buFontTx/>
              <a:buAutoNum type="arabicPeriod"/>
            </a:pPr>
            <a:r>
              <a:rPr lang="en-US" sz="2000" b="1">
                <a:latin typeface="Times New Roman" pitchFamily="18" charset="0"/>
                <a:cs typeface="Times New Roman" pitchFamily="18" charset="0"/>
              </a:rPr>
              <a:t>Safeguarding the interest of employees:</a:t>
            </a:r>
            <a:r>
              <a:rPr lang="en-US" sz="2000">
                <a:latin typeface="Times New Roman" pitchFamily="18" charset="0"/>
                <a:cs typeface="Times New Roman" pitchFamily="18" charset="0"/>
              </a:rPr>
              <a:t> It ensures job security for every employee.</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Ensuring better working and living conditions:</a:t>
            </a:r>
            <a:r>
              <a:rPr lang="en-US" sz="2000">
                <a:latin typeface="Times New Roman" pitchFamily="18" charset="0"/>
                <a:cs typeface="Times New Roman" pitchFamily="18" charset="0"/>
              </a:rPr>
              <a:t> Fair wages, incentives, bonus, medical facilities, etc.</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Securing promotion and training opportunities</a:t>
            </a:r>
            <a:endParaRPr lang="en-US" sz="2000">
              <a:latin typeface="Times New Roman" pitchFamily="18" charset="0"/>
              <a:cs typeface="Times New Roman" pitchFamily="18" charset="0"/>
            </a:endParaRP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Redressing grievances:</a:t>
            </a:r>
            <a:r>
              <a:rPr lang="en-US" sz="2000">
                <a:latin typeface="Times New Roman" pitchFamily="18" charset="0"/>
                <a:cs typeface="Times New Roman" pitchFamily="18" charset="0"/>
              </a:rPr>
              <a:t> Whenever an employee has any grievance over the actions of the management, he brings it to the notice of the union, the union takes up the issue with the management and finds a solution.</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To do collective bargaining:</a:t>
            </a:r>
            <a:r>
              <a:rPr lang="en-US" sz="2000">
                <a:latin typeface="Times New Roman" pitchFamily="18" charset="0"/>
                <a:cs typeface="Times New Roman" pitchFamily="18" charset="0"/>
              </a:rPr>
              <a:t> with management on behalf of workmen</a:t>
            </a:r>
          </a:p>
          <a:p>
            <a:pPr marL="457200" indent="-457200" algn="just">
              <a:buFontTx/>
              <a:buAutoNum type="arabicPeriod"/>
            </a:pPr>
            <a:endParaRPr lang="en-US" sz="2000" b="1">
              <a:latin typeface="Times New Roman" pitchFamily="18" charset="0"/>
              <a:cs typeface="Times New Roman" pitchFamily="18" charset="0"/>
            </a:endParaRPr>
          </a:p>
          <a:p>
            <a:pPr marL="457200" indent="-457200" algn="just">
              <a:buFontTx/>
              <a:buAutoNum type="arabicPeriod"/>
            </a:pPr>
            <a:r>
              <a:rPr lang="en-US" sz="2000" b="1">
                <a:latin typeface="Times New Roman" pitchFamily="18" charset="0"/>
                <a:cs typeface="Times New Roman" pitchFamily="18" charset="0"/>
              </a:rPr>
              <a:t>Participation in management decisions</a:t>
            </a:r>
            <a:endParaRPr lang="en-US" sz="2000">
              <a:latin typeface="Times New Roman" pitchFamily="18" charset="0"/>
              <a:cs typeface="Times New Roman" pitchFamily="18" charset="0"/>
            </a:endParaRPr>
          </a:p>
        </p:txBody>
      </p:sp>
      <p:sp>
        <p:nvSpPr>
          <p:cNvPr id="89091" name="TextBox 3"/>
          <p:cNvSpPr txBox="1">
            <a:spLocks noChangeArrowheads="1"/>
          </p:cNvSpPr>
          <p:nvPr/>
        </p:nvSpPr>
        <p:spPr bwMode="auto">
          <a:xfrm>
            <a:off x="2057400" y="381000"/>
            <a:ext cx="3989388" cy="461963"/>
          </a:xfrm>
          <a:prstGeom prst="rect">
            <a:avLst/>
          </a:prstGeom>
          <a:noFill/>
          <a:ln w="9525">
            <a:noFill/>
            <a:miter lim="800000"/>
            <a:headEnd/>
            <a:tailEnd/>
          </a:ln>
        </p:spPr>
        <p:txBody>
          <a:bodyPr wrap="none">
            <a:spAutoFit/>
          </a:bodyPr>
          <a:lstStyle/>
          <a:p>
            <a:r>
              <a:rPr lang="en-US" sz="2400" b="1"/>
              <a:t>FUNCTIONS OF TRADE UNION</a:t>
            </a:r>
          </a:p>
        </p:txBody>
      </p:sp>
      <p:sp>
        <p:nvSpPr>
          <p:cNvPr id="4" name="Slide Number Placeholder 3"/>
          <p:cNvSpPr>
            <a:spLocks noGrp="1"/>
          </p:cNvSpPr>
          <p:nvPr>
            <p:ph type="sldNum" sz="quarter" idx="12"/>
          </p:nvPr>
        </p:nvSpPr>
        <p:spPr/>
        <p:txBody>
          <a:bodyPr/>
          <a:lstStyle/>
          <a:p>
            <a:pPr>
              <a:defRPr/>
            </a:pPr>
            <a:fld id="{81D1A633-5D17-4CD4-A395-D04F822E8B28}" type="slidenum">
              <a:rPr lang="en-US" smtClean="0"/>
              <a:pPr>
                <a:defRPr/>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0" y="1444625"/>
            <a:ext cx="8610600" cy="4092575"/>
          </a:xfrm>
          <a:prstGeom prst="rect">
            <a:avLst/>
          </a:prstGeom>
          <a:noFill/>
          <a:ln w="9525">
            <a:noFill/>
            <a:miter lim="800000"/>
            <a:headEnd/>
            <a:tailEnd/>
          </a:ln>
        </p:spPr>
        <p:txBody>
          <a:bodyPr>
            <a:spAutoFit/>
          </a:bodyPr>
          <a:lstStyle/>
          <a:p>
            <a:pPr marL="457200" indent="-457200" algn="just">
              <a:buFontTx/>
              <a:buAutoNum type="arabicPeriod" startAt="7"/>
            </a:pPr>
            <a:r>
              <a:rPr lang="en-US" sz="2000" b="1">
                <a:latin typeface="Times New Roman" pitchFamily="18" charset="0"/>
                <a:cs typeface="Times New Roman" pitchFamily="18" charset="0"/>
              </a:rPr>
              <a:t>Education:</a:t>
            </a:r>
            <a:r>
              <a:rPr lang="en-US" sz="2000">
                <a:latin typeface="Times New Roman" pitchFamily="18" charset="0"/>
                <a:cs typeface="Times New Roman" pitchFamily="18" charset="0"/>
              </a:rPr>
              <a:t> They may instigate the members to acquire higher qualifications</a:t>
            </a:r>
          </a:p>
          <a:p>
            <a:pPr marL="457200" indent="-457200" algn="just">
              <a:buFontTx/>
              <a:buAutoNum type="arabicPeriod" startAt="7"/>
            </a:pPr>
            <a:endParaRPr lang="en-US" sz="2000" b="1">
              <a:latin typeface="Times New Roman" pitchFamily="18" charset="0"/>
              <a:cs typeface="Times New Roman" pitchFamily="18" charset="0"/>
            </a:endParaRPr>
          </a:p>
          <a:p>
            <a:pPr marL="457200" indent="-457200" algn="just">
              <a:buFontTx/>
              <a:buAutoNum type="arabicPeriod" startAt="7"/>
            </a:pPr>
            <a:r>
              <a:rPr lang="en-US" sz="2000" b="1">
                <a:latin typeface="Times New Roman" pitchFamily="18" charset="0"/>
                <a:cs typeface="Times New Roman" pitchFamily="18" charset="0"/>
              </a:rPr>
              <a:t>Recreation:</a:t>
            </a:r>
            <a:r>
              <a:rPr lang="en-US" sz="2000">
                <a:latin typeface="Times New Roman" pitchFamily="18" charset="0"/>
                <a:cs typeface="Times New Roman" pitchFamily="18" charset="0"/>
              </a:rPr>
              <a:t> Do organize sports and other recreational activities for their members.</a:t>
            </a:r>
          </a:p>
          <a:p>
            <a:pPr marL="457200" indent="-457200" algn="just">
              <a:buFontTx/>
              <a:buAutoNum type="arabicPeriod" startAt="7"/>
            </a:pPr>
            <a:endParaRPr lang="en-US" sz="2000" b="1">
              <a:latin typeface="Times New Roman" pitchFamily="18" charset="0"/>
              <a:cs typeface="Times New Roman" pitchFamily="18" charset="0"/>
            </a:endParaRPr>
          </a:p>
          <a:p>
            <a:pPr marL="457200" indent="-457200" algn="just">
              <a:buFontTx/>
              <a:buAutoNum type="arabicPeriod" startAt="7"/>
            </a:pPr>
            <a:r>
              <a:rPr lang="en-US" sz="2000" b="1">
                <a:latin typeface="Times New Roman" pitchFamily="18" charset="0"/>
                <a:cs typeface="Times New Roman" pitchFamily="18" charset="0"/>
              </a:rPr>
              <a:t>Financial Assistance:</a:t>
            </a:r>
            <a:r>
              <a:rPr lang="en-US" sz="2000">
                <a:latin typeface="Times New Roman" pitchFamily="18" charset="0"/>
                <a:cs typeface="Times New Roman" pitchFamily="18" charset="0"/>
              </a:rPr>
              <a:t> Do financial help to their members during periods of strikes and lockout and also to any member undergoing medical treatment.</a:t>
            </a:r>
          </a:p>
          <a:p>
            <a:pPr marL="457200" indent="-457200" algn="just">
              <a:buFontTx/>
              <a:buAutoNum type="arabicPeriod" startAt="7"/>
            </a:pPr>
            <a:endParaRPr lang="en-US" sz="2000" b="1">
              <a:latin typeface="Times New Roman" pitchFamily="18" charset="0"/>
              <a:cs typeface="Times New Roman" pitchFamily="18" charset="0"/>
            </a:endParaRPr>
          </a:p>
          <a:p>
            <a:pPr marL="457200" indent="-457200" algn="just">
              <a:buFontTx/>
              <a:buAutoNum type="arabicPeriod" startAt="7"/>
            </a:pPr>
            <a:r>
              <a:rPr lang="en-US" sz="2000" b="1">
                <a:latin typeface="Times New Roman" pitchFamily="18" charset="0"/>
                <a:cs typeface="Times New Roman" pitchFamily="18" charset="0"/>
              </a:rPr>
              <a:t>Conducting meetings: </a:t>
            </a:r>
            <a:r>
              <a:rPr lang="en-US" sz="2000">
                <a:latin typeface="Times New Roman" pitchFamily="18" charset="0"/>
                <a:cs typeface="Times New Roman" pitchFamily="18" charset="0"/>
              </a:rPr>
              <a:t>Meetings for office bearers at regular intervals to discuss any issue related to employees.</a:t>
            </a:r>
          </a:p>
          <a:p>
            <a:pPr marL="457200" indent="-457200" algn="just">
              <a:buFontTx/>
              <a:buAutoNum type="arabicPeriod" startAt="7"/>
            </a:pPr>
            <a:endParaRPr lang="en-US" sz="2000" b="1">
              <a:latin typeface="Times New Roman" pitchFamily="18" charset="0"/>
              <a:cs typeface="Times New Roman" pitchFamily="18" charset="0"/>
            </a:endParaRPr>
          </a:p>
          <a:p>
            <a:pPr marL="457200" indent="-457200" algn="just">
              <a:buFontTx/>
              <a:buAutoNum type="arabicPeriod" startAt="7"/>
            </a:pPr>
            <a:r>
              <a:rPr lang="en-US" sz="2000" b="1">
                <a:latin typeface="Times New Roman" pitchFamily="18" charset="0"/>
                <a:cs typeface="Times New Roman" pitchFamily="18" charset="0"/>
              </a:rPr>
              <a:t>Distributing pamphlets</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booklets: </a:t>
            </a:r>
            <a:r>
              <a:rPr lang="en-US" sz="2000">
                <a:latin typeface="Times New Roman" pitchFamily="18" charset="0"/>
                <a:cs typeface="Times New Roman" pitchFamily="18" charset="0"/>
              </a:rPr>
              <a:t>They bring out magazines and periodicals to enlighten the members.</a:t>
            </a:r>
          </a:p>
        </p:txBody>
      </p:sp>
      <p:sp>
        <p:nvSpPr>
          <p:cNvPr id="3" name="Slide Number Placeholder 2"/>
          <p:cNvSpPr>
            <a:spLocks noGrp="1"/>
          </p:cNvSpPr>
          <p:nvPr>
            <p:ph type="sldNum" sz="quarter" idx="12"/>
          </p:nvPr>
        </p:nvSpPr>
        <p:spPr/>
        <p:txBody>
          <a:bodyPr/>
          <a:lstStyle/>
          <a:p>
            <a:pPr>
              <a:defRPr/>
            </a:pPr>
            <a:fld id="{F6C08A82-A8BC-413B-960E-F095DEB37E49}" type="slidenum">
              <a:rPr lang="en-US" smtClean="0"/>
              <a:pPr>
                <a:defRPr/>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228600" y="1720850"/>
            <a:ext cx="8610600" cy="3170238"/>
          </a:xfrm>
          <a:prstGeom prst="rect">
            <a:avLst/>
          </a:prstGeom>
          <a:noFill/>
          <a:ln w="9525">
            <a:noFill/>
            <a:miter lim="800000"/>
            <a:headEnd/>
            <a:tailEnd/>
          </a:ln>
        </p:spPr>
        <p:txBody>
          <a:bodyPr>
            <a:spAutoFit/>
          </a:bodyPr>
          <a:lstStyle/>
          <a:p>
            <a:pPr marL="457200" indent="-457200" algn="just">
              <a:buFontTx/>
              <a:buAutoNum type="arabicPeriod" startAt="12"/>
            </a:pPr>
            <a:r>
              <a:rPr lang="en-US" sz="2000" b="1">
                <a:latin typeface="Times New Roman" pitchFamily="18" charset="0"/>
                <a:cs typeface="Times New Roman" pitchFamily="18" charset="0"/>
              </a:rPr>
              <a:t>Social service</a:t>
            </a:r>
            <a:r>
              <a:rPr lang="en-US" sz="2000">
                <a:latin typeface="Times New Roman" pitchFamily="18" charset="0"/>
                <a:cs typeface="Times New Roman" pitchFamily="18" charset="0"/>
              </a:rPr>
              <a:t>: They provide financial help by collecting contributions from the members to the victims of earthquake, floods and other natural calamity.</a:t>
            </a:r>
          </a:p>
          <a:p>
            <a:pPr marL="457200" indent="-457200" algn="just">
              <a:buFontTx/>
              <a:buAutoNum type="arabicPeriod" startAt="12"/>
            </a:pPr>
            <a:endParaRPr lang="en-US" sz="2000" b="1">
              <a:latin typeface="Times New Roman" pitchFamily="18" charset="0"/>
              <a:cs typeface="Times New Roman" pitchFamily="18" charset="0"/>
            </a:endParaRPr>
          </a:p>
          <a:p>
            <a:pPr marL="457200" indent="-457200" algn="just">
              <a:buFontTx/>
              <a:buAutoNum type="arabicPeriod" startAt="12"/>
            </a:pPr>
            <a:r>
              <a:rPr lang="en-US" sz="2000" b="1">
                <a:latin typeface="Times New Roman" pitchFamily="18" charset="0"/>
                <a:cs typeface="Times New Roman" pitchFamily="18" charset="0"/>
              </a:rPr>
              <a:t>Political affiliation</a:t>
            </a:r>
            <a:r>
              <a:rPr lang="en-US" sz="2000">
                <a:latin typeface="Times New Roman" pitchFamily="18" charset="0"/>
                <a:cs typeface="Times New Roman" pitchFamily="18" charset="0"/>
              </a:rPr>
              <a:t>: They may seek the help of political parties to solve certain problems.</a:t>
            </a:r>
          </a:p>
          <a:p>
            <a:pPr marL="457200" indent="-457200" algn="just">
              <a:buFontTx/>
              <a:buAutoNum type="arabicPeriod" startAt="12"/>
            </a:pPr>
            <a:endParaRPr lang="en-US" sz="2000" b="1">
              <a:latin typeface="Times New Roman" pitchFamily="18" charset="0"/>
              <a:cs typeface="Times New Roman" pitchFamily="18" charset="0"/>
            </a:endParaRPr>
          </a:p>
          <a:p>
            <a:pPr marL="457200" indent="-457200" algn="just">
              <a:buFontTx/>
              <a:buAutoNum type="arabicPeriod" startAt="12"/>
            </a:pPr>
            <a:r>
              <a:rPr lang="en-US" sz="2000" b="1">
                <a:latin typeface="Times New Roman" pitchFamily="18" charset="0"/>
                <a:cs typeface="Times New Roman" pitchFamily="18" charset="0"/>
              </a:rPr>
              <a:t>Organizing demonstrations</a:t>
            </a:r>
            <a:r>
              <a:rPr lang="en-US" sz="2000">
                <a:latin typeface="Times New Roman" pitchFamily="18" charset="0"/>
                <a:cs typeface="Times New Roman" pitchFamily="18" charset="0"/>
              </a:rPr>
              <a:t>: When the talks with the management fails, they organize demonstration, fasting, slogan shouting, etc.</a:t>
            </a:r>
          </a:p>
          <a:p>
            <a:pPr marL="457200" indent="-457200" algn="just">
              <a:buFontTx/>
              <a:buAutoNum type="arabicPeriod" startAt="15"/>
            </a:pPr>
            <a:endParaRPr lang="en-US" sz="2000" b="1">
              <a:latin typeface="Times New Roman" pitchFamily="18" charset="0"/>
              <a:cs typeface="Times New Roman" pitchFamily="18" charset="0"/>
            </a:endParaRPr>
          </a:p>
          <a:p>
            <a:pPr marL="457200" indent="-457200" algn="just">
              <a:buFontTx/>
              <a:buAutoNum type="arabicPeriod" startAt="15"/>
            </a:pPr>
            <a:r>
              <a:rPr lang="en-US" sz="2000" b="1">
                <a:latin typeface="Times New Roman" pitchFamily="18" charset="0"/>
                <a:cs typeface="Times New Roman" pitchFamily="18" charset="0"/>
              </a:rPr>
              <a:t>Giving strike calls</a:t>
            </a:r>
            <a:endParaRPr lang="en-US" sz="200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pPr>
              <a:defRPr/>
            </a:pPr>
            <a:fld id="{F36CA884-F986-4331-A7F7-EB05301C7018}" type="slidenum">
              <a:rPr lang="en-US" smtClean="0"/>
              <a:pPr>
                <a:defRPr/>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066800" y="1524000"/>
            <a:ext cx="8077200" cy="4708525"/>
          </a:xfrm>
          <a:prstGeom prst="rect">
            <a:avLst/>
          </a:prstGeom>
          <a:noFill/>
          <a:ln w="9525">
            <a:noFill/>
            <a:miter lim="800000"/>
            <a:headEnd/>
            <a:tailEnd/>
          </a:ln>
        </p:spPr>
        <p:txBody>
          <a:bodyPr>
            <a:spAutoFit/>
          </a:bodyPr>
          <a:lstStyle/>
          <a:p>
            <a:pPr marL="514350" indent="-514350" algn="just">
              <a:lnSpc>
                <a:spcPct val="150000"/>
              </a:lnSpc>
              <a:buFont typeface="Arial" charset="0"/>
              <a:buChar char="•"/>
            </a:pPr>
            <a:r>
              <a:rPr lang="en-US" sz="2000">
                <a:latin typeface="Times New Roman" pitchFamily="18" charset="0"/>
                <a:cs typeface="Times New Roman" pitchFamily="18" charset="0"/>
              </a:rPr>
              <a:t>To protect themselves against exploitation by the management.</a:t>
            </a:r>
          </a:p>
          <a:p>
            <a:pPr marL="514350" indent="-514350" algn="just">
              <a:lnSpc>
                <a:spcPct val="150000"/>
              </a:lnSpc>
              <a:buFont typeface="Arial" charset="0"/>
              <a:buChar char="•"/>
            </a:pPr>
            <a:r>
              <a:rPr lang="en-US" sz="2000">
                <a:latin typeface="Times New Roman" pitchFamily="18" charset="0"/>
                <a:cs typeface="Times New Roman" pitchFamily="18" charset="0"/>
              </a:rPr>
              <a:t>For acting as a counter weight of management.</a:t>
            </a:r>
          </a:p>
          <a:p>
            <a:pPr marL="514350" indent="-514350" algn="just">
              <a:lnSpc>
                <a:spcPct val="150000"/>
              </a:lnSpc>
              <a:buFont typeface="Arial" charset="0"/>
              <a:buChar char="•"/>
            </a:pPr>
            <a:r>
              <a:rPr lang="en-US" sz="2000">
                <a:latin typeface="Times New Roman" pitchFamily="18" charset="0"/>
                <a:cs typeface="Times New Roman" pitchFamily="18" charset="0"/>
              </a:rPr>
              <a:t>To negotiate (wage payment, working conditions) policies.</a:t>
            </a:r>
          </a:p>
          <a:p>
            <a:pPr marL="514350" indent="-514350" algn="just">
              <a:lnSpc>
                <a:spcPct val="150000"/>
              </a:lnSpc>
              <a:buFont typeface="Arial" charset="0"/>
              <a:buChar char="•"/>
            </a:pPr>
            <a:r>
              <a:rPr lang="en-US" sz="2000">
                <a:latin typeface="Times New Roman" pitchFamily="18" charset="0"/>
                <a:cs typeface="Times New Roman" pitchFamily="18" charset="0"/>
              </a:rPr>
              <a:t>To safeguard job security</a:t>
            </a:r>
          </a:p>
          <a:p>
            <a:pPr marL="514350" indent="-514350" algn="just">
              <a:lnSpc>
                <a:spcPct val="150000"/>
              </a:lnSpc>
              <a:buFont typeface="Arial" charset="0"/>
              <a:buChar char="•"/>
            </a:pPr>
            <a:r>
              <a:rPr lang="en-US" sz="2000">
                <a:latin typeface="Times New Roman" pitchFamily="18" charset="0"/>
                <a:cs typeface="Times New Roman" pitchFamily="18" charset="0"/>
              </a:rPr>
              <a:t>To restrain management from talking illogical, unreasonable actions.</a:t>
            </a:r>
          </a:p>
          <a:p>
            <a:pPr marL="514350" indent="-514350" algn="just">
              <a:lnSpc>
                <a:spcPct val="150000"/>
              </a:lnSpc>
              <a:buFont typeface="Arial" charset="0"/>
              <a:buChar char="•"/>
            </a:pPr>
            <a:r>
              <a:rPr lang="en-US" sz="2000">
                <a:latin typeface="Times New Roman" pitchFamily="18" charset="0"/>
                <a:cs typeface="Times New Roman" pitchFamily="18" charset="0"/>
              </a:rPr>
              <a:t>To project their view to management effectively.</a:t>
            </a:r>
          </a:p>
          <a:p>
            <a:pPr marL="514350" indent="-514350" algn="just">
              <a:lnSpc>
                <a:spcPct val="150000"/>
              </a:lnSpc>
              <a:buFont typeface="Arial" charset="0"/>
              <a:buChar char="•"/>
            </a:pPr>
            <a:r>
              <a:rPr lang="en-US" sz="2000">
                <a:latin typeface="Times New Roman" pitchFamily="18" charset="0"/>
                <a:cs typeface="Times New Roman" pitchFamily="18" charset="0"/>
              </a:rPr>
              <a:t>For identification or identity</a:t>
            </a:r>
          </a:p>
          <a:p>
            <a:pPr marL="514350" indent="-514350" algn="just">
              <a:lnSpc>
                <a:spcPct val="150000"/>
              </a:lnSpc>
              <a:buFont typeface="Arial" charset="0"/>
              <a:buChar char="•"/>
            </a:pPr>
            <a:r>
              <a:rPr lang="en-US" sz="2000">
                <a:latin typeface="Times New Roman" pitchFamily="18" charset="0"/>
                <a:cs typeface="Times New Roman" pitchFamily="18" charset="0"/>
              </a:rPr>
              <a:t>For prestige</a:t>
            </a:r>
          </a:p>
          <a:p>
            <a:pPr marL="514350" indent="-514350" algn="just">
              <a:lnSpc>
                <a:spcPct val="150000"/>
              </a:lnSpc>
              <a:buFont typeface="Arial" charset="0"/>
              <a:buChar char="•"/>
            </a:pPr>
            <a:r>
              <a:rPr lang="en-US" sz="2000">
                <a:latin typeface="Times New Roman" pitchFamily="18" charset="0"/>
                <a:cs typeface="Times New Roman" pitchFamily="18" charset="0"/>
              </a:rPr>
              <a:t>To protect themselves from fellow workers</a:t>
            </a:r>
          </a:p>
          <a:p>
            <a:pPr marL="514350" indent="-514350" algn="just">
              <a:lnSpc>
                <a:spcPct val="150000"/>
              </a:lnSpc>
              <a:buFont typeface="Arial" charset="0"/>
              <a:buChar char="•"/>
            </a:pPr>
            <a:r>
              <a:rPr lang="en-US" sz="2000">
                <a:latin typeface="Times New Roman" pitchFamily="18" charset="0"/>
                <a:cs typeface="Times New Roman" pitchFamily="18" charset="0"/>
              </a:rPr>
              <a:t>For emotional or psychological satisfaction</a:t>
            </a:r>
            <a:endParaRPr lang="en-US"/>
          </a:p>
        </p:txBody>
      </p:sp>
      <p:sp>
        <p:nvSpPr>
          <p:cNvPr id="92163" name="TextBox 3"/>
          <p:cNvSpPr txBox="1">
            <a:spLocks noChangeArrowheads="1"/>
          </p:cNvSpPr>
          <p:nvPr/>
        </p:nvSpPr>
        <p:spPr bwMode="auto">
          <a:xfrm>
            <a:off x="1828800" y="304800"/>
            <a:ext cx="4872038" cy="461963"/>
          </a:xfrm>
          <a:prstGeom prst="rect">
            <a:avLst/>
          </a:prstGeom>
          <a:noFill/>
          <a:ln w="9525">
            <a:noFill/>
            <a:miter lim="800000"/>
            <a:headEnd/>
            <a:tailEnd/>
          </a:ln>
        </p:spPr>
        <p:txBody>
          <a:bodyPr wrap="none">
            <a:spAutoFit/>
          </a:bodyPr>
          <a:lstStyle/>
          <a:p>
            <a:r>
              <a:rPr lang="en-US" sz="2400" b="1"/>
              <a:t>WHY DO PEOPLE JOIN TRADE UNION</a:t>
            </a:r>
          </a:p>
        </p:txBody>
      </p:sp>
      <p:sp>
        <p:nvSpPr>
          <p:cNvPr id="4" name="Slide Number Placeholder 3"/>
          <p:cNvSpPr>
            <a:spLocks noGrp="1"/>
          </p:cNvSpPr>
          <p:nvPr>
            <p:ph type="sldNum" sz="quarter" idx="12"/>
          </p:nvPr>
        </p:nvSpPr>
        <p:spPr/>
        <p:txBody>
          <a:bodyPr/>
          <a:lstStyle/>
          <a:p>
            <a:pPr>
              <a:defRPr/>
            </a:pPr>
            <a:fld id="{7B37E577-1B86-4EBC-AEDA-671FD26E4798}" type="slidenum">
              <a:rPr lang="en-US" smtClean="0"/>
              <a:pPr>
                <a:defRPr/>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srcRect/>
          <a:stretch>
            <a:fillRect/>
          </a:stretch>
        </p:blipFill>
        <p:spPr bwMode="auto">
          <a:xfrm>
            <a:off x="1219200" y="304800"/>
            <a:ext cx="7924800" cy="65532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16B3A3A-62F2-43A2-8D8D-FAF3B8E0A35A}" type="slidenum">
              <a:rPr lang="en-US" smtClean="0"/>
              <a:pPr>
                <a:defRPr/>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3"/>
          <p:cNvSpPr txBox="1">
            <a:spLocks noChangeArrowheads="1"/>
          </p:cNvSpPr>
          <p:nvPr/>
        </p:nvSpPr>
        <p:spPr bwMode="auto">
          <a:xfrm>
            <a:off x="2590800" y="304800"/>
            <a:ext cx="3260725" cy="461963"/>
          </a:xfrm>
          <a:prstGeom prst="rect">
            <a:avLst/>
          </a:prstGeom>
          <a:noFill/>
          <a:ln w="9525">
            <a:noFill/>
            <a:miter lim="800000"/>
            <a:headEnd/>
            <a:tailEnd/>
          </a:ln>
        </p:spPr>
        <p:txBody>
          <a:bodyPr wrap="none">
            <a:spAutoFit/>
          </a:bodyPr>
          <a:lstStyle/>
          <a:p>
            <a:r>
              <a:rPr lang="en-US" sz="2400" b="1"/>
              <a:t>TYPES OF TRADE UNION</a:t>
            </a:r>
          </a:p>
        </p:txBody>
      </p:sp>
      <p:pic>
        <p:nvPicPr>
          <p:cNvPr id="93187" name="Picture 1" descr="C:\Users\hp\Desktop\MA\TYPES+OF+TRADE+UNION+TYPES+DESCRIPTION_EXAMPLE+CRAFT+INDUSTRIAL.jpg"/>
          <p:cNvPicPr>
            <a:picLocks noChangeAspect="1" noChangeArrowheads="1"/>
          </p:cNvPicPr>
          <p:nvPr/>
        </p:nvPicPr>
        <p:blipFill>
          <a:blip r:embed="rId2"/>
          <a:srcRect/>
          <a:stretch>
            <a:fillRect/>
          </a:stretch>
        </p:blipFill>
        <p:spPr bwMode="auto">
          <a:xfrm>
            <a:off x="1295400" y="0"/>
            <a:ext cx="7848600" cy="6858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7F209087-2675-4862-A470-7BFCDF32F257}" type="slidenum">
              <a:rPr lang="en-US" smtClean="0"/>
              <a:pPr>
                <a:defRPr/>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43000"/>
            <a:ext cx="8991600" cy="2862263"/>
          </a:xfrm>
          <a:prstGeom prst="rect">
            <a:avLst/>
          </a:prstGeom>
        </p:spPr>
        <p:txBody>
          <a:bodyPr>
            <a:spAutoFit/>
          </a:bodyPr>
          <a:lstStyle/>
          <a:p>
            <a:pPr marL="514350" indent="-514350">
              <a:defRPr/>
            </a:pPr>
            <a:endParaRPr lang="en-US" b="1" dirty="0">
              <a:latin typeface="Times New Roman" pitchFamily="18" charset="0"/>
              <a:cs typeface="Times New Roman" pitchFamily="18" charset="0"/>
            </a:endParaRPr>
          </a:p>
          <a:p>
            <a:pPr marL="514350" indent="-514350" algn="just">
              <a:defRPr/>
            </a:pPr>
            <a:r>
              <a:rPr lang="en-US" dirty="0">
                <a:latin typeface="Times New Roman" pitchFamily="18" charset="0"/>
                <a:cs typeface="Times New Roman" pitchFamily="18" charset="0"/>
              </a:rPr>
              <a:t>Workers belonging to a particular trade or craft organize themselves into a separate union. </a:t>
            </a:r>
          </a:p>
          <a:p>
            <a:pPr marL="514350" indent="-514350" algn="just">
              <a:defRPr/>
            </a:pPr>
            <a:r>
              <a:rPr lang="en-US" dirty="0">
                <a:latin typeface="Times New Roman" pitchFamily="18" charset="0"/>
                <a:cs typeface="Times New Roman" pitchFamily="18" charset="0"/>
              </a:rPr>
              <a:t>They may be working in same or many different organizations.</a:t>
            </a:r>
          </a:p>
          <a:p>
            <a:pPr marL="514350" indent="-514350" algn="just">
              <a:defRPr/>
            </a:pPr>
            <a:r>
              <a:rPr lang="en-US" dirty="0">
                <a:latin typeface="Times New Roman" pitchFamily="18" charset="0"/>
                <a:cs typeface="Times New Roman" pitchFamily="18" charset="0"/>
              </a:rPr>
              <a:t>E.g. </a:t>
            </a:r>
            <a:r>
              <a:rPr lang="en-US" dirty="0"/>
              <a:t>The bank employees’ union doctors, lawyers’ association, teachers’ association</a:t>
            </a:r>
            <a:endParaRPr lang="en-US" dirty="0">
              <a:latin typeface="Times New Roman" pitchFamily="18" charset="0"/>
              <a:cs typeface="Times New Roman" pitchFamily="18" charset="0"/>
            </a:endParaRPr>
          </a:p>
          <a:p>
            <a:pPr marL="514350" indent="-514350" algn="just">
              <a:defRPr/>
            </a:pPr>
            <a:endParaRPr lang="en-US" dirty="0">
              <a:latin typeface="Times New Roman" pitchFamily="18" charset="0"/>
              <a:cs typeface="Times New Roman" pitchFamily="18" charset="0"/>
            </a:endParaRPr>
          </a:p>
          <a:p>
            <a:pPr algn="just">
              <a:defRPr/>
            </a:pPr>
            <a:r>
              <a:rPr lang="en-US" b="1" dirty="0"/>
              <a:t>Advantages:</a:t>
            </a:r>
          </a:p>
          <a:p>
            <a:pPr algn="just">
              <a:buFont typeface="Arial" pitchFamily="34" charset="0"/>
              <a:buChar char="•"/>
              <a:defRPr/>
            </a:pPr>
            <a:r>
              <a:rPr lang="en-US" dirty="0"/>
              <a:t>Better unity and identity</a:t>
            </a:r>
          </a:p>
          <a:p>
            <a:pPr algn="just">
              <a:buFont typeface="Arial" pitchFamily="34" charset="0"/>
              <a:buChar char="•"/>
              <a:defRPr/>
            </a:pPr>
            <a:r>
              <a:rPr lang="en-US" dirty="0"/>
              <a:t>Better bargaining power</a:t>
            </a:r>
          </a:p>
          <a:p>
            <a:pPr algn="just">
              <a:buFont typeface="Arial" pitchFamily="34" charset="0"/>
              <a:buChar char="•"/>
              <a:defRPr/>
            </a:pPr>
            <a:r>
              <a:rPr lang="en-US" dirty="0"/>
              <a:t>Great speed in organizing strikes</a:t>
            </a:r>
          </a:p>
          <a:p>
            <a:pPr algn="just">
              <a:buFont typeface="Arial" pitchFamily="34" charset="0"/>
              <a:buChar char="•"/>
              <a:defRPr/>
            </a:pPr>
            <a:r>
              <a:rPr lang="en-US" dirty="0"/>
              <a:t>Not much damage to the general workman</a:t>
            </a:r>
          </a:p>
        </p:txBody>
      </p:sp>
      <p:sp>
        <p:nvSpPr>
          <p:cNvPr id="94211" name="TextBox 3"/>
          <p:cNvSpPr txBox="1">
            <a:spLocks noChangeArrowheads="1"/>
          </p:cNvSpPr>
          <p:nvPr/>
        </p:nvSpPr>
        <p:spPr bwMode="auto">
          <a:xfrm>
            <a:off x="2971800" y="228600"/>
            <a:ext cx="2435225" cy="523875"/>
          </a:xfrm>
          <a:prstGeom prst="rect">
            <a:avLst/>
          </a:prstGeom>
          <a:noFill/>
          <a:ln w="9525">
            <a:noFill/>
            <a:miter lim="800000"/>
            <a:headEnd/>
            <a:tailEnd/>
          </a:ln>
        </p:spPr>
        <p:txBody>
          <a:bodyPr wrap="none">
            <a:spAutoFit/>
          </a:bodyPr>
          <a:lstStyle/>
          <a:p>
            <a:r>
              <a:rPr lang="en-US" sz="2800" b="1"/>
              <a:t>CRAFTS UNION</a:t>
            </a:r>
            <a:endParaRPr lang="en-US" b="1"/>
          </a:p>
        </p:txBody>
      </p:sp>
      <p:pic>
        <p:nvPicPr>
          <p:cNvPr id="94212" name="Picture 1" descr="C:\Users\hp\Desktop\MA\wp-1484357756737.jpg"/>
          <p:cNvPicPr>
            <a:picLocks noChangeAspect="1" noChangeArrowheads="1"/>
          </p:cNvPicPr>
          <p:nvPr/>
        </p:nvPicPr>
        <p:blipFill>
          <a:blip r:embed="rId2"/>
          <a:srcRect/>
          <a:stretch>
            <a:fillRect/>
          </a:stretch>
        </p:blipFill>
        <p:spPr bwMode="auto">
          <a:xfrm>
            <a:off x="4495800" y="2590800"/>
            <a:ext cx="4648200" cy="4267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B45A576-FBDD-47A2-9DCC-0E5101BD8FB4}" type="slidenum">
              <a:rPr lang="en-US" smtClean="0"/>
              <a:pPr>
                <a:defRPr/>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4625"/>
            <a:ext cx="9144000" cy="3138488"/>
          </a:xfrm>
          <a:prstGeom prst="rect">
            <a:avLst/>
          </a:prstGeom>
        </p:spPr>
        <p:txBody>
          <a:bodyPr>
            <a:spAutoFit/>
          </a:bodyPr>
          <a:lstStyle/>
          <a:p>
            <a:pPr marL="457200" indent="-457200" algn="just">
              <a:defRPr/>
            </a:pPr>
            <a:r>
              <a:rPr lang="en-US" dirty="0">
                <a:latin typeface="Times New Roman" pitchFamily="18" charset="0"/>
                <a:cs typeface="Times New Roman" pitchFamily="18" charset="0"/>
              </a:rPr>
              <a:t>One union in work place or one union, one organization. It means all workmen of a particular organization or industry are members of one union.</a:t>
            </a:r>
          </a:p>
          <a:p>
            <a:pPr marL="457200" indent="-457200" algn="just">
              <a:defRPr/>
            </a:pPr>
            <a:r>
              <a:rPr lang="en-US" dirty="0">
                <a:latin typeface="Times New Roman" pitchFamily="18" charset="0"/>
                <a:cs typeface="Times New Roman" pitchFamily="18" charset="0"/>
              </a:rPr>
              <a:t>They may be mechanics, office staff, accounts people, drivers, quality department staffs, electricians etc, one union, one industry. Ex </a:t>
            </a:r>
            <a:r>
              <a:rPr lang="en-US" dirty="0"/>
              <a:t>Textile mill unions, steel industry unions,</a:t>
            </a:r>
            <a:endParaRPr lang="en-US" dirty="0">
              <a:latin typeface="Times New Roman" pitchFamily="18" charset="0"/>
              <a:cs typeface="Times New Roman" pitchFamily="18" charset="0"/>
            </a:endParaRPr>
          </a:p>
          <a:p>
            <a:pPr>
              <a:defRPr/>
            </a:pPr>
            <a:endParaRPr lang="en-US" b="1" dirty="0"/>
          </a:p>
          <a:p>
            <a:pPr>
              <a:defRPr/>
            </a:pPr>
            <a:r>
              <a:rPr lang="en-US" b="1" dirty="0"/>
              <a:t>Advantages:</a:t>
            </a:r>
          </a:p>
          <a:p>
            <a:pPr>
              <a:defRPr/>
            </a:pPr>
            <a:endParaRPr lang="en-US" b="1" dirty="0"/>
          </a:p>
          <a:p>
            <a:pPr>
              <a:buFont typeface="Arial" pitchFamily="34" charset="0"/>
              <a:buChar char="•"/>
              <a:defRPr/>
            </a:pPr>
            <a:r>
              <a:rPr lang="en-US" dirty="0"/>
              <a:t>Easy for management.</a:t>
            </a:r>
          </a:p>
          <a:p>
            <a:pPr>
              <a:buFont typeface="Arial" pitchFamily="34" charset="0"/>
              <a:buChar char="•"/>
              <a:defRPr/>
            </a:pPr>
            <a:r>
              <a:rPr lang="en-US" dirty="0"/>
              <a:t>Decision binding everyone.</a:t>
            </a:r>
          </a:p>
          <a:p>
            <a:pPr>
              <a:buFont typeface="Arial" pitchFamily="34" charset="0"/>
              <a:buChar char="•"/>
              <a:defRPr/>
            </a:pPr>
            <a:r>
              <a:rPr lang="en-US" dirty="0"/>
              <a:t>Very effective in all their activities.</a:t>
            </a:r>
          </a:p>
          <a:p>
            <a:pPr>
              <a:buFont typeface="Arial" pitchFamily="34" charset="0"/>
              <a:buChar char="•"/>
              <a:defRPr/>
            </a:pPr>
            <a:r>
              <a:rPr lang="en-US" dirty="0"/>
              <a:t>Absence of multi union.</a:t>
            </a:r>
          </a:p>
        </p:txBody>
      </p:sp>
      <p:sp>
        <p:nvSpPr>
          <p:cNvPr id="95235" name="TextBox 3"/>
          <p:cNvSpPr txBox="1">
            <a:spLocks noChangeArrowheads="1"/>
          </p:cNvSpPr>
          <p:nvPr/>
        </p:nvSpPr>
        <p:spPr bwMode="auto">
          <a:xfrm>
            <a:off x="2667000" y="381000"/>
            <a:ext cx="3119438" cy="523875"/>
          </a:xfrm>
          <a:prstGeom prst="rect">
            <a:avLst/>
          </a:prstGeom>
          <a:noFill/>
          <a:ln w="9525">
            <a:noFill/>
            <a:miter lim="800000"/>
            <a:headEnd/>
            <a:tailEnd/>
          </a:ln>
        </p:spPr>
        <p:txBody>
          <a:bodyPr wrap="none">
            <a:spAutoFit/>
          </a:bodyPr>
          <a:lstStyle/>
          <a:p>
            <a:r>
              <a:rPr lang="en-US" sz="2800" b="1"/>
              <a:t>INDUSTRIAL UNION</a:t>
            </a:r>
          </a:p>
        </p:txBody>
      </p:sp>
      <p:pic>
        <p:nvPicPr>
          <p:cNvPr id="95236" name="Picture 1" descr="C:\Users\hp\Desktop\MA\download (1).png"/>
          <p:cNvPicPr>
            <a:picLocks noChangeAspect="1" noChangeArrowheads="1"/>
          </p:cNvPicPr>
          <p:nvPr/>
        </p:nvPicPr>
        <p:blipFill>
          <a:blip r:embed="rId2"/>
          <a:srcRect/>
          <a:stretch>
            <a:fillRect/>
          </a:stretch>
        </p:blipFill>
        <p:spPr bwMode="auto">
          <a:xfrm>
            <a:off x="3733800" y="2971800"/>
            <a:ext cx="5410200" cy="3886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7EAD05A3-8DEF-4F80-B35A-9DEF7E96F231}" type="slidenum">
              <a:rPr lang="en-US" smtClean="0"/>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0" y="1524000"/>
            <a:ext cx="9144000" cy="1938338"/>
          </a:xfrm>
          <a:prstGeom prst="rect">
            <a:avLst/>
          </a:prstGeom>
          <a:noFill/>
          <a:ln w="9525">
            <a:noFill/>
            <a:miter lim="800000"/>
            <a:headEnd/>
            <a:tailEnd/>
          </a:ln>
        </p:spPr>
        <p:txBody>
          <a:bodyPr>
            <a:spAutoFit/>
          </a:bodyPr>
          <a:lstStyle/>
          <a:p>
            <a:pPr algn="just"/>
            <a:r>
              <a:rPr lang="en-US" sz="1600">
                <a:solidFill>
                  <a:srgbClr val="422C16"/>
                </a:solidFill>
                <a:latin typeface="Times New Roman" pitchFamily="18" charset="0"/>
                <a:cs typeface="Times New Roman" pitchFamily="18" charset="0"/>
              </a:rPr>
              <a:t>	</a:t>
            </a:r>
            <a:r>
              <a:rPr lang="en-US" sz="2000">
                <a:solidFill>
                  <a:srgbClr val="422C16"/>
                </a:solidFill>
                <a:latin typeface="Times New Roman" pitchFamily="18" charset="0"/>
                <a:cs typeface="Times New Roman" pitchFamily="18" charset="0"/>
              </a:rPr>
              <a:t>All workmen from different types of organization but working in same industrial centre, town or a geographical area, form a common trade union.</a:t>
            </a:r>
          </a:p>
          <a:p>
            <a:pPr algn="just"/>
            <a:r>
              <a:rPr lang="en-US" sz="2000"/>
              <a:t>It could comprise of manufacturing industries, banks and agriculture etc, Mostly for common objectives like environment and pollution, infrastructure facilities, water resources for developing the region. ex Peenya industrial workers’ union, Thane industry employees’ unions </a:t>
            </a:r>
          </a:p>
        </p:txBody>
      </p:sp>
      <p:sp>
        <p:nvSpPr>
          <p:cNvPr id="96259" name="TextBox 3"/>
          <p:cNvSpPr txBox="1">
            <a:spLocks noChangeArrowheads="1"/>
          </p:cNvSpPr>
          <p:nvPr/>
        </p:nvSpPr>
        <p:spPr bwMode="auto">
          <a:xfrm>
            <a:off x="3352800" y="304800"/>
            <a:ext cx="2701925" cy="523875"/>
          </a:xfrm>
          <a:prstGeom prst="rect">
            <a:avLst/>
          </a:prstGeom>
          <a:noFill/>
          <a:ln w="9525">
            <a:noFill/>
            <a:miter lim="800000"/>
            <a:headEnd/>
            <a:tailEnd/>
          </a:ln>
        </p:spPr>
        <p:txBody>
          <a:bodyPr wrap="none">
            <a:spAutoFit/>
          </a:bodyPr>
          <a:lstStyle/>
          <a:p>
            <a:r>
              <a:rPr lang="en-US" sz="2800" b="1"/>
              <a:t>GENERAL UNION</a:t>
            </a:r>
            <a:endParaRPr lang="en-US" b="1"/>
          </a:p>
        </p:txBody>
      </p:sp>
      <p:pic>
        <p:nvPicPr>
          <p:cNvPr id="96260" name="Picture 1" descr="C:\Users\hp\Desktop\MA\download (2).png"/>
          <p:cNvPicPr>
            <a:picLocks noChangeAspect="1" noChangeArrowheads="1"/>
          </p:cNvPicPr>
          <p:nvPr/>
        </p:nvPicPr>
        <p:blipFill>
          <a:blip r:embed="rId2"/>
          <a:srcRect/>
          <a:stretch>
            <a:fillRect/>
          </a:stretch>
        </p:blipFill>
        <p:spPr bwMode="auto">
          <a:xfrm>
            <a:off x="1981200" y="3657600"/>
            <a:ext cx="7162800" cy="3200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2911EF2-C54F-4E9C-A861-9D3A346015AF}" type="slidenum">
              <a:rPr lang="en-US" smtClean="0"/>
              <a:pPr>
                <a:defRPr/>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0" y="1143000"/>
            <a:ext cx="5867400" cy="4524375"/>
          </a:xfrm>
          <a:prstGeom prst="rect">
            <a:avLst/>
          </a:prstGeom>
          <a:noFill/>
          <a:ln w="9525">
            <a:noFill/>
            <a:miter lim="800000"/>
            <a:headEnd/>
            <a:tailEnd/>
          </a:ln>
        </p:spPr>
        <p:txBody>
          <a:bodyPr>
            <a:spAutoFit/>
          </a:bodyPr>
          <a:lstStyle/>
          <a:p>
            <a:pPr algn="just"/>
            <a:r>
              <a:rPr lang="en-US" b="1">
                <a:solidFill>
                  <a:srgbClr val="422C16"/>
                </a:solidFill>
                <a:latin typeface="Times New Roman" pitchFamily="18" charset="0"/>
                <a:cs typeface="Times New Roman" pitchFamily="18" charset="0"/>
              </a:rPr>
              <a:t>BLUE COLLAR UNION:</a:t>
            </a:r>
            <a:endParaRPr lang="en-US">
              <a:solidFill>
                <a:srgbClr val="422C16"/>
              </a:solidFill>
              <a:latin typeface="Times New Roman" pitchFamily="18" charset="0"/>
              <a:cs typeface="Times New Roman" pitchFamily="18" charset="0"/>
            </a:endParaRPr>
          </a:p>
          <a:p>
            <a:pPr algn="just">
              <a:buClr>
                <a:schemeClr val="bg1"/>
              </a:buClr>
            </a:pPr>
            <a:r>
              <a:rPr lang="en-US">
                <a:solidFill>
                  <a:srgbClr val="422C16"/>
                </a:solidFill>
                <a:latin typeface="Times New Roman" pitchFamily="18" charset="0"/>
                <a:cs typeface="Times New Roman" pitchFamily="18" charset="0"/>
              </a:rPr>
              <a:t>	A blue collar workers like machine operators, electricians, workers in maintenance shops etc, (they are paid weekly) joined together form  union called blue collar union.</a:t>
            </a:r>
          </a:p>
          <a:p>
            <a:pPr algn="just"/>
            <a:endParaRPr lang="en-US" b="1">
              <a:solidFill>
                <a:srgbClr val="422C16"/>
              </a:solidFill>
              <a:latin typeface="Times New Roman" pitchFamily="18" charset="0"/>
              <a:cs typeface="Times New Roman" pitchFamily="18" charset="0"/>
            </a:endParaRPr>
          </a:p>
          <a:p>
            <a:pPr algn="just"/>
            <a:endParaRPr lang="en-US" b="1">
              <a:solidFill>
                <a:srgbClr val="422C16"/>
              </a:solidFill>
              <a:latin typeface="Times New Roman" pitchFamily="18" charset="0"/>
              <a:cs typeface="Times New Roman" pitchFamily="18" charset="0"/>
            </a:endParaRPr>
          </a:p>
          <a:p>
            <a:pPr algn="just"/>
            <a:r>
              <a:rPr lang="en-US" b="1">
                <a:solidFill>
                  <a:srgbClr val="422C16"/>
                </a:solidFill>
                <a:latin typeface="Times New Roman" pitchFamily="18" charset="0"/>
                <a:cs typeface="Times New Roman" pitchFamily="18" charset="0"/>
              </a:rPr>
              <a:t>WHITE COLLAR UNION:</a:t>
            </a:r>
            <a:endParaRPr lang="en-US">
              <a:solidFill>
                <a:srgbClr val="422C16"/>
              </a:solidFill>
              <a:latin typeface="Times New Roman" pitchFamily="18" charset="0"/>
              <a:cs typeface="Times New Roman" pitchFamily="18" charset="0"/>
            </a:endParaRPr>
          </a:p>
          <a:p>
            <a:pPr algn="just">
              <a:buClr>
                <a:schemeClr val="bg1"/>
              </a:buClr>
            </a:pPr>
            <a:r>
              <a:rPr lang="en-US">
                <a:solidFill>
                  <a:srgbClr val="422C16"/>
                </a:solidFill>
                <a:latin typeface="Times New Roman" pitchFamily="18" charset="0"/>
                <a:cs typeface="Times New Roman" pitchFamily="18" charset="0"/>
              </a:rPr>
              <a:t>	They are like typists, clerks, computer operators, officers, bank employees, journalists, etc, (They are paid monthly) joined together form  union called white collar union.</a:t>
            </a:r>
          </a:p>
          <a:p>
            <a:pPr algn="just">
              <a:buClr>
                <a:schemeClr val="bg1"/>
              </a:buClr>
            </a:pPr>
            <a:endParaRPr lang="en-US" b="1">
              <a:solidFill>
                <a:srgbClr val="422C16"/>
              </a:solidFill>
              <a:latin typeface="Times New Roman" pitchFamily="18" charset="0"/>
              <a:cs typeface="Times New Roman" pitchFamily="18" charset="0"/>
            </a:endParaRPr>
          </a:p>
          <a:p>
            <a:pPr algn="just"/>
            <a:endParaRPr lang="en-US" b="1">
              <a:solidFill>
                <a:srgbClr val="422C16"/>
              </a:solidFill>
              <a:latin typeface="Times New Roman" pitchFamily="18" charset="0"/>
              <a:cs typeface="Times New Roman" pitchFamily="18" charset="0"/>
            </a:endParaRPr>
          </a:p>
          <a:p>
            <a:pPr algn="just"/>
            <a:r>
              <a:rPr lang="en-US" b="1">
                <a:solidFill>
                  <a:srgbClr val="422C16"/>
                </a:solidFill>
                <a:latin typeface="Times New Roman" pitchFamily="18" charset="0"/>
                <a:cs typeface="Times New Roman" pitchFamily="18" charset="0"/>
              </a:rPr>
              <a:t>AGRICULTURAL LABOUR UNION:</a:t>
            </a:r>
            <a:endParaRPr lang="en-US">
              <a:solidFill>
                <a:srgbClr val="422C16"/>
              </a:solidFill>
              <a:latin typeface="Times New Roman" pitchFamily="18" charset="0"/>
              <a:cs typeface="Times New Roman" pitchFamily="18" charset="0"/>
            </a:endParaRPr>
          </a:p>
          <a:p>
            <a:pPr algn="just">
              <a:buClr>
                <a:schemeClr val="bg1"/>
              </a:buClr>
            </a:pPr>
            <a:r>
              <a:rPr lang="en-US">
                <a:solidFill>
                  <a:srgbClr val="422C16"/>
                </a:solidFill>
                <a:latin typeface="Times New Roman" pitchFamily="18" charset="0"/>
                <a:cs typeface="Times New Roman" pitchFamily="18" charset="0"/>
              </a:rPr>
              <a:t>	This involves farm labor, dairy farms cultivators, household labor etc. form union</a:t>
            </a:r>
            <a:endParaRPr lang="en-US"/>
          </a:p>
        </p:txBody>
      </p:sp>
      <p:pic>
        <p:nvPicPr>
          <p:cNvPr id="97283" name="Picture 1" descr="C:\Users\hp\Desktop\MA\download (9).jpg"/>
          <p:cNvPicPr>
            <a:picLocks noChangeAspect="1" noChangeArrowheads="1"/>
          </p:cNvPicPr>
          <p:nvPr/>
        </p:nvPicPr>
        <p:blipFill>
          <a:blip r:embed="rId2"/>
          <a:srcRect/>
          <a:stretch>
            <a:fillRect/>
          </a:stretch>
        </p:blipFill>
        <p:spPr bwMode="auto">
          <a:xfrm>
            <a:off x="5943600" y="5010150"/>
            <a:ext cx="3200400" cy="1847850"/>
          </a:xfrm>
          <a:prstGeom prst="rect">
            <a:avLst/>
          </a:prstGeom>
          <a:noFill/>
          <a:ln w="9525">
            <a:noFill/>
            <a:miter lim="800000"/>
            <a:headEnd/>
            <a:tailEnd/>
          </a:ln>
        </p:spPr>
      </p:pic>
      <p:pic>
        <p:nvPicPr>
          <p:cNvPr id="97284" name="Picture 2" descr="C:\Users\hp\Desktop\MA\professional-business-people-standing-around-informal-groups-chatting-as-wait-meeting-professional-business-people-107761186.jpg"/>
          <p:cNvPicPr>
            <a:picLocks noChangeAspect="1" noChangeArrowheads="1"/>
          </p:cNvPicPr>
          <p:nvPr/>
        </p:nvPicPr>
        <p:blipFill>
          <a:blip r:embed="rId3"/>
          <a:srcRect/>
          <a:stretch>
            <a:fillRect/>
          </a:stretch>
        </p:blipFill>
        <p:spPr bwMode="auto">
          <a:xfrm>
            <a:off x="5943600" y="3124200"/>
            <a:ext cx="3200400" cy="1828800"/>
          </a:xfrm>
          <a:prstGeom prst="rect">
            <a:avLst/>
          </a:prstGeom>
          <a:noFill/>
          <a:ln w="9525">
            <a:noFill/>
            <a:miter lim="800000"/>
            <a:headEnd/>
            <a:tailEnd/>
          </a:ln>
        </p:spPr>
      </p:pic>
      <p:pic>
        <p:nvPicPr>
          <p:cNvPr id="97285" name="Picture 3" descr="C:\Users\hp\Desktop\MA\images (8).jpg"/>
          <p:cNvPicPr>
            <a:picLocks noChangeAspect="1" noChangeArrowheads="1"/>
          </p:cNvPicPr>
          <p:nvPr/>
        </p:nvPicPr>
        <p:blipFill>
          <a:blip r:embed="rId4"/>
          <a:srcRect/>
          <a:stretch>
            <a:fillRect/>
          </a:stretch>
        </p:blipFill>
        <p:spPr bwMode="auto">
          <a:xfrm>
            <a:off x="5943600" y="1066800"/>
            <a:ext cx="3200400" cy="2057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980C23ED-4E23-491E-92D6-D1538890B98C}" type="slidenum">
              <a:rPr lang="en-US" smtClean="0"/>
              <a:pPr>
                <a:defRPr/>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0" y="1143000"/>
            <a:ext cx="5334000" cy="4246563"/>
          </a:xfrm>
          <a:prstGeom prst="rect">
            <a:avLst/>
          </a:prstGeom>
          <a:noFill/>
          <a:ln w="9525">
            <a:noFill/>
            <a:miter lim="800000"/>
            <a:headEnd/>
            <a:tailEnd/>
          </a:ln>
        </p:spPr>
        <p:txBody>
          <a:bodyPr>
            <a:spAutoFit/>
          </a:bodyPr>
          <a:lstStyle/>
          <a:p>
            <a:pPr algn="just"/>
            <a:r>
              <a:rPr lang="en-US" b="1"/>
              <a:t>Closed shop</a:t>
            </a:r>
            <a:r>
              <a:rPr lang="en-US"/>
              <a:t>:</a:t>
            </a:r>
          </a:p>
          <a:p>
            <a:pPr algn="just"/>
            <a:r>
              <a:rPr lang="en-US"/>
              <a:t>In certain organization, union and management get into an agreement that only the union have the power to recruit the employees. This is called closed shop.</a:t>
            </a:r>
          </a:p>
          <a:p>
            <a:pPr algn="just"/>
            <a:endParaRPr lang="en-US" b="1"/>
          </a:p>
          <a:p>
            <a:pPr algn="just"/>
            <a:endParaRPr lang="en-US" b="1"/>
          </a:p>
          <a:p>
            <a:pPr algn="just"/>
            <a:endParaRPr lang="en-US" b="1"/>
          </a:p>
          <a:p>
            <a:pPr algn="just"/>
            <a:endParaRPr lang="en-US" b="1"/>
          </a:p>
          <a:p>
            <a:pPr algn="just"/>
            <a:endParaRPr lang="en-US" b="1"/>
          </a:p>
          <a:p>
            <a:pPr algn="just"/>
            <a:endParaRPr lang="en-US" b="1"/>
          </a:p>
          <a:p>
            <a:pPr algn="just"/>
            <a:r>
              <a:rPr lang="en-US" b="1"/>
              <a:t>Union shop:</a:t>
            </a:r>
            <a:endParaRPr lang="en-US"/>
          </a:p>
          <a:p>
            <a:pPr algn="just"/>
            <a:r>
              <a:rPr lang="en-US"/>
              <a:t>This is an agreement in which all new recruit must join the union within a fixed period say within 3 months. The management is free to select anyone to fill up the vacancy in which union cannot interfere.</a:t>
            </a:r>
          </a:p>
        </p:txBody>
      </p:sp>
      <p:sp>
        <p:nvSpPr>
          <p:cNvPr id="98307" name="TextBox 3"/>
          <p:cNvSpPr txBox="1">
            <a:spLocks noChangeArrowheads="1"/>
          </p:cNvSpPr>
          <p:nvPr/>
        </p:nvSpPr>
        <p:spPr bwMode="auto">
          <a:xfrm>
            <a:off x="1905000" y="228600"/>
            <a:ext cx="5803900" cy="461963"/>
          </a:xfrm>
          <a:prstGeom prst="rect">
            <a:avLst/>
          </a:prstGeom>
          <a:noFill/>
          <a:ln w="9525">
            <a:noFill/>
            <a:miter lim="800000"/>
            <a:headEnd/>
            <a:tailEnd/>
          </a:ln>
        </p:spPr>
        <p:txBody>
          <a:bodyPr wrap="none">
            <a:spAutoFit/>
          </a:bodyPr>
          <a:lstStyle/>
          <a:p>
            <a:r>
              <a:rPr lang="en-US" sz="2400" b="1"/>
              <a:t>UNIONS CLASSIFIED BASED ON AGREEMENT</a:t>
            </a:r>
          </a:p>
        </p:txBody>
      </p:sp>
      <p:pic>
        <p:nvPicPr>
          <p:cNvPr id="98308" name="Picture 1" descr="C:\Users\hp\Desktop\MA\Closed-group.jpg"/>
          <p:cNvPicPr>
            <a:picLocks noChangeAspect="1" noChangeArrowheads="1"/>
          </p:cNvPicPr>
          <p:nvPr/>
        </p:nvPicPr>
        <p:blipFill>
          <a:blip r:embed="rId2"/>
          <a:srcRect/>
          <a:stretch>
            <a:fillRect/>
          </a:stretch>
        </p:blipFill>
        <p:spPr bwMode="auto">
          <a:xfrm>
            <a:off x="5310188" y="1447800"/>
            <a:ext cx="3833812" cy="2362200"/>
          </a:xfrm>
          <a:prstGeom prst="rect">
            <a:avLst/>
          </a:prstGeom>
          <a:noFill/>
          <a:ln w="9525">
            <a:noFill/>
            <a:miter lim="800000"/>
            <a:headEnd/>
            <a:tailEnd/>
          </a:ln>
        </p:spPr>
      </p:pic>
      <p:pic>
        <p:nvPicPr>
          <p:cNvPr id="98309" name="Picture 2"/>
          <p:cNvPicPr>
            <a:picLocks noChangeAspect="1" noChangeArrowheads="1"/>
          </p:cNvPicPr>
          <p:nvPr/>
        </p:nvPicPr>
        <p:blipFill>
          <a:blip r:embed="rId3"/>
          <a:srcRect/>
          <a:stretch>
            <a:fillRect/>
          </a:stretch>
        </p:blipFill>
        <p:spPr bwMode="auto">
          <a:xfrm>
            <a:off x="5791200" y="4724400"/>
            <a:ext cx="3200400" cy="19240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E72E8605-6C2E-4E86-B016-A5AEE3926064}" type="slidenum">
              <a:rPr lang="en-US" smtClean="0"/>
              <a:pPr>
                <a:defRPr/>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0" y="1676400"/>
            <a:ext cx="8610600" cy="1754188"/>
          </a:xfrm>
          <a:prstGeom prst="rect">
            <a:avLst/>
          </a:prstGeom>
          <a:noFill/>
          <a:ln w="9525">
            <a:noFill/>
            <a:miter lim="800000"/>
            <a:headEnd/>
            <a:tailEnd/>
          </a:ln>
        </p:spPr>
        <p:txBody>
          <a:bodyPr>
            <a:spAutoFit/>
          </a:bodyPr>
          <a:lstStyle/>
          <a:p>
            <a:pPr algn="just"/>
            <a:r>
              <a:rPr lang="en-US" u="sng"/>
              <a:t>iii  </a:t>
            </a:r>
            <a:r>
              <a:rPr lang="en-US" b="1" u="sng"/>
              <a:t>Maintenance shop:</a:t>
            </a:r>
            <a:endParaRPr lang="en-US"/>
          </a:p>
          <a:p>
            <a:pPr algn="just"/>
            <a:r>
              <a:rPr lang="en-US"/>
              <a:t>Here, there is no compulsory membership of union but if he join in union then his membership remain compulsory during the entire period of engagement.</a:t>
            </a:r>
          </a:p>
          <a:p>
            <a:pPr algn="just"/>
            <a:endParaRPr lang="en-US" u="sng"/>
          </a:p>
          <a:p>
            <a:pPr algn="just"/>
            <a:r>
              <a:rPr lang="en-US" u="sng"/>
              <a:t>iv  </a:t>
            </a:r>
            <a:r>
              <a:rPr lang="en-US" b="1" u="sng"/>
              <a:t>open shop:</a:t>
            </a:r>
            <a:endParaRPr lang="en-US"/>
          </a:p>
          <a:p>
            <a:pPr algn="just"/>
            <a:r>
              <a:rPr lang="en-US"/>
              <a:t>Membership of union is not compulsory.</a:t>
            </a:r>
          </a:p>
        </p:txBody>
      </p:sp>
      <p:sp>
        <p:nvSpPr>
          <p:cNvPr id="3" name="Slide Number Placeholder 2"/>
          <p:cNvSpPr>
            <a:spLocks noGrp="1"/>
          </p:cNvSpPr>
          <p:nvPr>
            <p:ph type="sldNum" sz="quarter" idx="12"/>
          </p:nvPr>
        </p:nvSpPr>
        <p:spPr/>
        <p:txBody>
          <a:bodyPr/>
          <a:lstStyle/>
          <a:p>
            <a:pPr>
              <a:defRPr/>
            </a:pPr>
            <a:fld id="{D17093EF-9520-4ED9-A6CF-7DD3B1917323}" type="slidenum">
              <a:rPr lang="en-US" smtClean="0"/>
              <a:pPr>
                <a:defRPr/>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0" y="1304925"/>
            <a:ext cx="9144000" cy="3416300"/>
          </a:xfrm>
          <a:prstGeom prst="rect">
            <a:avLst/>
          </a:prstGeom>
          <a:noFill/>
          <a:ln w="9525">
            <a:noFill/>
            <a:miter lim="800000"/>
            <a:headEnd/>
            <a:tailEnd/>
          </a:ln>
        </p:spPr>
        <p:txBody>
          <a:bodyPr>
            <a:spAutoFit/>
          </a:bodyPr>
          <a:lstStyle/>
          <a:p>
            <a:pPr algn="just"/>
            <a:r>
              <a:rPr lang="en-US" b="1">
                <a:latin typeface="Times New Roman" pitchFamily="18" charset="0"/>
                <a:cs typeface="Times New Roman" pitchFamily="18" charset="0"/>
              </a:rPr>
              <a:t>QUALIFIED UNION:</a:t>
            </a:r>
            <a:endParaRPr lang="en-US">
              <a:latin typeface="Times New Roman" pitchFamily="18" charset="0"/>
              <a:cs typeface="Times New Roman" pitchFamily="18" charset="0"/>
            </a:endParaRPr>
          </a:p>
          <a:p>
            <a:pPr algn="just">
              <a:buClr>
                <a:schemeClr val="bg1"/>
              </a:buClr>
            </a:pPr>
            <a:r>
              <a:rPr lang="en-US">
                <a:latin typeface="Times New Roman" pitchFamily="18" charset="0"/>
                <a:cs typeface="Times New Roman" pitchFamily="18" charset="0"/>
              </a:rPr>
              <a:t>	A union having a membership of at least 5% of total number of employee in anyone industry is recognized as a qualified union.</a:t>
            </a:r>
          </a:p>
          <a:p>
            <a:pPr algn="just"/>
            <a:endParaRPr lang="en-US" b="1">
              <a:latin typeface="Times New Roman" pitchFamily="18" charset="0"/>
              <a:cs typeface="Times New Roman" pitchFamily="18" charset="0"/>
            </a:endParaRPr>
          </a:p>
          <a:p>
            <a:pPr algn="just"/>
            <a:r>
              <a:rPr lang="en-US" b="1">
                <a:latin typeface="Times New Roman" pitchFamily="18" charset="0"/>
                <a:cs typeface="Times New Roman" pitchFamily="18" charset="0"/>
              </a:rPr>
              <a:t>REPRESENTATIVE UNION :</a:t>
            </a:r>
            <a:endParaRPr lang="en-US">
              <a:latin typeface="Times New Roman" pitchFamily="18" charset="0"/>
              <a:cs typeface="Times New Roman" pitchFamily="18" charset="0"/>
            </a:endParaRPr>
          </a:p>
          <a:p>
            <a:pPr algn="just">
              <a:buClr>
                <a:schemeClr val="bg1"/>
              </a:buClr>
            </a:pPr>
            <a:r>
              <a:rPr lang="en-US">
                <a:latin typeface="Times New Roman" pitchFamily="18" charset="0"/>
                <a:cs typeface="Times New Roman" pitchFamily="18" charset="0"/>
              </a:rPr>
              <a:t>	A union having a membership of at least 15% of total numbers of employee in anyone industry is recognized as a representative union.</a:t>
            </a:r>
          </a:p>
          <a:p>
            <a:pPr algn="just"/>
            <a:endParaRPr lang="en-US" b="1">
              <a:latin typeface="Times New Roman" pitchFamily="18" charset="0"/>
              <a:cs typeface="Times New Roman" pitchFamily="18" charset="0"/>
            </a:endParaRPr>
          </a:p>
          <a:p>
            <a:pPr algn="just"/>
            <a:endParaRPr lang="en-US" b="1">
              <a:latin typeface="Times New Roman" pitchFamily="18" charset="0"/>
              <a:cs typeface="Times New Roman" pitchFamily="18" charset="0"/>
            </a:endParaRPr>
          </a:p>
          <a:p>
            <a:pPr algn="just"/>
            <a:r>
              <a:rPr lang="en-US" b="1">
                <a:latin typeface="Times New Roman" pitchFamily="18" charset="0"/>
                <a:cs typeface="Times New Roman" pitchFamily="18" charset="0"/>
              </a:rPr>
              <a:t>PRIMARY UNION:</a:t>
            </a:r>
            <a:endParaRPr lang="en-US">
              <a:latin typeface="Times New Roman" pitchFamily="18" charset="0"/>
              <a:cs typeface="Times New Roman" pitchFamily="18" charset="0"/>
            </a:endParaRPr>
          </a:p>
          <a:p>
            <a:pPr algn="just">
              <a:buClr>
                <a:schemeClr val="bg1"/>
              </a:buClr>
            </a:pPr>
            <a:r>
              <a:rPr lang="en-US">
                <a:latin typeface="Times New Roman" pitchFamily="18" charset="0"/>
                <a:cs typeface="Times New Roman" pitchFamily="18" charset="0"/>
              </a:rPr>
              <a:t>	A union having a membership of more than 15% of total number of employees employed in any one industry is a recognized as primary union.</a:t>
            </a:r>
          </a:p>
        </p:txBody>
      </p:sp>
      <p:sp>
        <p:nvSpPr>
          <p:cNvPr id="100355" name="TextBox 3"/>
          <p:cNvSpPr txBox="1">
            <a:spLocks noChangeArrowheads="1"/>
          </p:cNvSpPr>
          <p:nvPr/>
        </p:nvSpPr>
        <p:spPr bwMode="auto">
          <a:xfrm>
            <a:off x="2133600" y="228600"/>
            <a:ext cx="5946775" cy="461963"/>
          </a:xfrm>
          <a:prstGeom prst="rect">
            <a:avLst/>
          </a:prstGeom>
          <a:noFill/>
          <a:ln w="9525">
            <a:noFill/>
            <a:miter lim="800000"/>
            <a:headEnd/>
            <a:tailEnd/>
          </a:ln>
        </p:spPr>
        <p:txBody>
          <a:bodyPr wrap="none">
            <a:spAutoFit/>
          </a:bodyPr>
          <a:lstStyle/>
          <a:p>
            <a:r>
              <a:rPr lang="en-US" sz="2400" b="1"/>
              <a:t>UNIONS CLASSIFIED BASED ON MEMBERSHIP</a:t>
            </a:r>
          </a:p>
        </p:txBody>
      </p:sp>
      <p:sp>
        <p:nvSpPr>
          <p:cNvPr id="4" name="Slide Number Placeholder 3"/>
          <p:cNvSpPr>
            <a:spLocks noGrp="1"/>
          </p:cNvSpPr>
          <p:nvPr>
            <p:ph type="sldNum" sz="quarter" idx="12"/>
          </p:nvPr>
        </p:nvSpPr>
        <p:spPr/>
        <p:txBody>
          <a:bodyPr/>
          <a:lstStyle/>
          <a:p>
            <a:pPr>
              <a:defRPr/>
            </a:pPr>
            <a:fld id="{D4AFE2A2-ECE3-4D1E-B7CD-097AE4F786A0}" type="slidenum">
              <a:rPr lang="en-US" smtClean="0"/>
              <a:pPr>
                <a:defRPr/>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0" y="1028700"/>
            <a:ext cx="8763000" cy="4197350"/>
          </a:xfrm>
          <a:prstGeom prst="rect">
            <a:avLst/>
          </a:prstGeom>
          <a:noFill/>
          <a:ln w="9525">
            <a:noFill/>
            <a:miter lim="800000"/>
            <a:headEnd/>
            <a:tailEnd/>
          </a:ln>
        </p:spPr>
        <p:txBody>
          <a:bodyPr>
            <a:spAutoFit/>
          </a:bodyPr>
          <a:lstStyle/>
          <a:p>
            <a:pPr marL="457200" indent="-457200" algn="just">
              <a:lnSpc>
                <a:spcPct val="150000"/>
              </a:lnSpc>
              <a:buFontTx/>
              <a:buAutoNum type="arabicPeriod"/>
            </a:pPr>
            <a:r>
              <a:rPr lang="en-US">
                <a:latin typeface="Times New Roman" pitchFamily="18" charset="0"/>
                <a:cs typeface="Times New Roman" pitchFamily="18" charset="0"/>
              </a:rPr>
              <a:t>To start union trade any 7 or more members needed.</a:t>
            </a:r>
          </a:p>
          <a:p>
            <a:pPr marL="457200" indent="-457200" algn="just">
              <a:lnSpc>
                <a:spcPct val="150000"/>
              </a:lnSpc>
              <a:buFontTx/>
              <a:buAutoNum type="arabicPeriod"/>
            </a:pPr>
            <a:r>
              <a:rPr lang="en-US">
                <a:latin typeface="Times New Roman" pitchFamily="18" charset="0"/>
                <a:cs typeface="Times New Roman" pitchFamily="18" charset="0"/>
              </a:rPr>
              <a:t>The application for registration shall be made to the register of trade union who is appointed by the state government.</a:t>
            </a:r>
          </a:p>
          <a:p>
            <a:pPr marL="457200" indent="-457200" algn="just">
              <a:lnSpc>
                <a:spcPct val="150000"/>
              </a:lnSpc>
              <a:buFontTx/>
              <a:buAutoNum type="arabicPeriod"/>
            </a:pPr>
            <a:r>
              <a:rPr lang="en-US">
                <a:latin typeface="Times New Roman" pitchFamily="18" charset="0"/>
                <a:cs typeface="Times New Roman" pitchFamily="18" charset="0"/>
              </a:rPr>
              <a:t>The application must sent along with the names, occupation and addresses of the members making the application.</a:t>
            </a:r>
          </a:p>
          <a:p>
            <a:pPr marL="457200" indent="-457200" algn="just">
              <a:lnSpc>
                <a:spcPct val="150000"/>
              </a:lnSpc>
              <a:buFontTx/>
              <a:buAutoNum type="arabicPeriod"/>
            </a:pPr>
            <a:r>
              <a:rPr lang="en-US">
                <a:latin typeface="Times New Roman" pitchFamily="18" charset="0"/>
                <a:cs typeface="Times New Roman" pitchFamily="18" charset="0"/>
              </a:rPr>
              <a:t>The name of the trade union and the address of its head office.</a:t>
            </a:r>
          </a:p>
          <a:p>
            <a:pPr marL="457200" indent="-457200" algn="just">
              <a:lnSpc>
                <a:spcPct val="150000"/>
              </a:lnSpc>
              <a:buFontTx/>
              <a:buAutoNum type="arabicPeriod"/>
            </a:pPr>
            <a:r>
              <a:rPr lang="en-US">
                <a:latin typeface="Times New Roman" pitchFamily="18" charset="0"/>
                <a:cs typeface="Times New Roman" pitchFamily="18" charset="0"/>
              </a:rPr>
              <a:t>Purpose for which general funds could be applied</a:t>
            </a:r>
          </a:p>
          <a:p>
            <a:pPr marL="457200" indent="-457200" algn="just">
              <a:lnSpc>
                <a:spcPct val="150000"/>
              </a:lnSpc>
              <a:buFontTx/>
              <a:buAutoNum type="arabicPeriod"/>
            </a:pPr>
            <a:r>
              <a:rPr lang="en-US">
                <a:latin typeface="Times New Roman" pitchFamily="18" charset="0"/>
                <a:cs typeface="Times New Roman" pitchFamily="18" charset="0"/>
              </a:rPr>
              <a:t>Members from 15-18 age. (above 18 can be office bearer)</a:t>
            </a:r>
          </a:p>
          <a:p>
            <a:pPr marL="457200" indent="-457200" algn="just">
              <a:lnSpc>
                <a:spcPct val="150000"/>
              </a:lnSpc>
              <a:buFontTx/>
              <a:buAutoNum type="arabicPeriod"/>
            </a:pPr>
            <a:r>
              <a:rPr lang="en-US">
                <a:latin typeface="Times New Roman" pitchFamily="18" charset="0"/>
                <a:cs typeface="Times New Roman" pitchFamily="18" charset="0"/>
              </a:rPr>
              <a:t>Subscription details</a:t>
            </a:r>
          </a:p>
          <a:p>
            <a:pPr marL="457200" indent="-457200" algn="just">
              <a:lnSpc>
                <a:spcPct val="150000"/>
              </a:lnSpc>
              <a:buFontTx/>
              <a:buAutoNum type="arabicPeriod"/>
            </a:pPr>
            <a:r>
              <a:rPr lang="en-US">
                <a:latin typeface="Times New Roman" pitchFamily="18" charset="0"/>
                <a:cs typeface="Times New Roman" pitchFamily="18" charset="0"/>
              </a:rPr>
              <a:t>Procedure for appointment of office bearers</a:t>
            </a:r>
          </a:p>
        </p:txBody>
      </p:sp>
      <p:sp>
        <p:nvSpPr>
          <p:cNvPr id="101379" name="TextBox 3"/>
          <p:cNvSpPr txBox="1">
            <a:spLocks noChangeArrowheads="1"/>
          </p:cNvSpPr>
          <p:nvPr/>
        </p:nvSpPr>
        <p:spPr bwMode="auto">
          <a:xfrm>
            <a:off x="2057400" y="457200"/>
            <a:ext cx="4362450" cy="461963"/>
          </a:xfrm>
          <a:prstGeom prst="rect">
            <a:avLst/>
          </a:prstGeom>
          <a:noFill/>
          <a:ln w="9525">
            <a:noFill/>
            <a:miter lim="800000"/>
            <a:headEnd/>
            <a:tailEnd/>
          </a:ln>
        </p:spPr>
        <p:txBody>
          <a:bodyPr wrap="none">
            <a:spAutoFit/>
          </a:bodyPr>
          <a:lstStyle/>
          <a:p>
            <a:r>
              <a:rPr lang="en-US" sz="2400" b="1"/>
              <a:t>REGISTRATION OF TRADE UNION</a:t>
            </a:r>
          </a:p>
        </p:txBody>
      </p:sp>
      <p:pic>
        <p:nvPicPr>
          <p:cNvPr id="101380" name="Picture 1" descr="C:\Users\hp\Desktop\MA\Registration-and-stamp-duty-fees-1.jpg"/>
          <p:cNvPicPr>
            <a:picLocks noChangeAspect="1" noChangeArrowheads="1"/>
          </p:cNvPicPr>
          <p:nvPr/>
        </p:nvPicPr>
        <p:blipFill>
          <a:blip r:embed="rId2"/>
          <a:srcRect/>
          <a:stretch>
            <a:fillRect/>
          </a:stretch>
        </p:blipFill>
        <p:spPr bwMode="auto">
          <a:xfrm>
            <a:off x="3200400" y="5257800"/>
            <a:ext cx="5943600" cy="1600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7172727-95FF-44F6-A1AE-075FAD6C39CE}" type="slidenum">
              <a:rPr lang="en-US" smtClean="0"/>
              <a:pPr>
                <a:defRPr/>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0" y="1471613"/>
            <a:ext cx="8839200" cy="3786187"/>
          </a:xfrm>
          <a:prstGeom prst="rect">
            <a:avLst/>
          </a:prstGeom>
          <a:noFill/>
          <a:ln w="9525">
            <a:noFill/>
            <a:miter lim="800000"/>
            <a:headEnd/>
            <a:tailEnd/>
          </a:ln>
        </p:spPr>
        <p:txBody>
          <a:bodyPr>
            <a:spAutoFit/>
          </a:bodyPr>
          <a:lstStyle/>
          <a:p>
            <a:pPr marL="457200" indent="-457200">
              <a:buFontTx/>
              <a:buAutoNum type="arabicPeriod"/>
            </a:pPr>
            <a:r>
              <a:rPr lang="en-US" sz="1600" b="1">
                <a:latin typeface="Times New Roman" pitchFamily="18" charset="0"/>
                <a:cs typeface="Times New Roman" pitchFamily="18" charset="0"/>
              </a:rPr>
              <a:t>MULTIPLICITY OF UNIONS:</a:t>
            </a:r>
            <a:r>
              <a:rPr lang="en-US" sz="1600">
                <a:latin typeface="Times New Roman" pitchFamily="18" charset="0"/>
                <a:cs typeface="Times New Roman" pitchFamily="18" charset="0"/>
              </a:rPr>
              <a:t> </a:t>
            </a:r>
          </a:p>
          <a:p>
            <a:pPr lvl="1" algn="just">
              <a:lnSpc>
                <a:spcPct val="150000"/>
              </a:lnSpc>
              <a:buFont typeface="Arial" charset="0"/>
              <a:buChar char="•"/>
            </a:pPr>
            <a:r>
              <a:rPr lang="en-US" sz="1600">
                <a:latin typeface="Times New Roman" pitchFamily="18" charset="0"/>
                <a:cs typeface="Times New Roman" pitchFamily="18" charset="0"/>
              </a:rPr>
              <a:t>Existence of many unions trying to compete with each other on membership. </a:t>
            </a:r>
          </a:p>
          <a:p>
            <a:pPr lvl="1" algn="just">
              <a:lnSpc>
                <a:spcPct val="150000"/>
              </a:lnSpc>
              <a:buFont typeface="Arial" charset="0"/>
              <a:buChar char="•"/>
            </a:pPr>
            <a:r>
              <a:rPr lang="en-US" sz="1600">
                <a:latin typeface="Times New Roman" pitchFamily="18" charset="0"/>
                <a:cs typeface="Times New Roman" pitchFamily="18" charset="0"/>
              </a:rPr>
              <a:t>It creates inter union rivalry and disunity among the workers. </a:t>
            </a:r>
          </a:p>
          <a:p>
            <a:pPr lvl="1" algn="just">
              <a:lnSpc>
                <a:spcPct val="150000"/>
              </a:lnSpc>
              <a:buFont typeface="Arial" charset="0"/>
              <a:buChar char="•"/>
            </a:pPr>
            <a:r>
              <a:rPr lang="en-US" sz="1600">
                <a:latin typeface="Times New Roman" pitchFamily="18" charset="0"/>
                <a:cs typeface="Times New Roman" pitchFamily="18" charset="0"/>
              </a:rPr>
              <a:t>If one union comes out with a strike proposal another union may work against it, As a result, none of the union is actually able to solve the problems of the workers</a:t>
            </a:r>
          </a:p>
          <a:p>
            <a:pPr marL="457200" indent="-457200" algn="just"/>
            <a:endParaRPr lang="en-US" sz="1600" b="1">
              <a:latin typeface="Times New Roman" pitchFamily="18" charset="0"/>
              <a:cs typeface="Times New Roman" pitchFamily="18" charset="0"/>
            </a:endParaRPr>
          </a:p>
          <a:p>
            <a:pPr marL="457200" indent="-457200" algn="just"/>
            <a:r>
              <a:rPr lang="en-US" sz="1600" b="1">
                <a:latin typeface="Times New Roman" pitchFamily="18" charset="0"/>
                <a:cs typeface="Times New Roman" pitchFamily="18" charset="0"/>
              </a:rPr>
              <a:t>2. LACK OF BALANCED GROWTH: </a:t>
            </a:r>
          </a:p>
          <a:p>
            <a:pPr lvl="1" algn="just">
              <a:lnSpc>
                <a:spcPct val="150000"/>
              </a:lnSpc>
              <a:buFont typeface="Arial" charset="0"/>
              <a:buChar char="•"/>
            </a:pPr>
            <a:r>
              <a:rPr lang="en-US" sz="1600">
                <a:latin typeface="Times New Roman" pitchFamily="18" charset="0"/>
                <a:cs typeface="Times New Roman" pitchFamily="18" charset="0"/>
              </a:rPr>
              <a:t>Trade unions are associated with big industrial houses. </a:t>
            </a:r>
          </a:p>
          <a:p>
            <a:pPr lvl="1" algn="just">
              <a:lnSpc>
                <a:spcPct val="150000"/>
              </a:lnSpc>
              <a:buFont typeface="Arial" charset="0"/>
              <a:buChar char="•"/>
            </a:pPr>
            <a:r>
              <a:rPr lang="en-US" sz="1600">
                <a:latin typeface="Times New Roman" pitchFamily="18" charset="0"/>
                <a:cs typeface="Times New Roman" pitchFamily="18" charset="0"/>
              </a:rPr>
              <a:t>The entire agricultural sector is highly unorganized and no unions in small scale sectors. </a:t>
            </a:r>
          </a:p>
          <a:p>
            <a:pPr lvl="1" algn="just">
              <a:lnSpc>
                <a:spcPct val="150000"/>
              </a:lnSpc>
              <a:buFont typeface="Arial" charset="0"/>
              <a:buChar char="•"/>
            </a:pPr>
            <a:r>
              <a:rPr lang="en-US" sz="1600">
                <a:latin typeface="Times New Roman" pitchFamily="18" charset="0"/>
                <a:cs typeface="Times New Roman" pitchFamily="18" charset="0"/>
              </a:rPr>
              <a:t>Lack of balanced growth of trade unions in all sectors is one of the major weakness of the trade union.</a:t>
            </a:r>
          </a:p>
        </p:txBody>
      </p:sp>
      <p:sp>
        <p:nvSpPr>
          <p:cNvPr id="102403" name="TextBox 3"/>
          <p:cNvSpPr txBox="1">
            <a:spLocks noChangeArrowheads="1"/>
          </p:cNvSpPr>
          <p:nvPr/>
        </p:nvSpPr>
        <p:spPr bwMode="auto">
          <a:xfrm>
            <a:off x="2590800" y="304800"/>
            <a:ext cx="3902075" cy="461963"/>
          </a:xfrm>
          <a:prstGeom prst="rect">
            <a:avLst/>
          </a:prstGeom>
          <a:noFill/>
          <a:ln w="9525">
            <a:noFill/>
            <a:miter lim="800000"/>
            <a:headEnd/>
            <a:tailEnd/>
          </a:ln>
        </p:spPr>
        <p:txBody>
          <a:bodyPr wrap="none">
            <a:spAutoFit/>
          </a:bodyPr>
          <a:lstStyle/>
          <a:p>
            <a:r>
              <a:rPr lang="en-US" sz="2400" b="1"/>
              <a:t>PROBLEMS OF TRADE UNION</a:t>
            </a:r>
          </a:p>
        </p:txBody>
      </p:sp>
      <p:sp>
        <p:nvSpPr>
          <p:cNvPr id="4" name="Slide Number Placeholder 3"/>
          <p:cNvSpPr>
            <a:spLocks noGrp="1"/>
          </p:cNvSpPr>
          <p:nvPr>
            <p:ph type="sldNum" sz="quarter" idx="12"/>
          </p:nvPr>
        </p:nvSpPr>
        <p:spPr/>
        <p:txBody>
          <a:bodyPr/>
          <a:lstStyle/>
          <a:p>
            <a:pPr>
              <a:defRPr/>
            </a:pPr>
            <a:fld id="{E5C698BE-8EF2-4C15-8772-8DB1A0A52BAC}" type="slidenum">
              <a:rPr lang="en-US" smtClean="0"/>
              <a:pPr>
                <a:defRPr/>
              </a:pPr>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878</TotalTime>
  <Words>7257</Words>
  <Application>Microsoft Office PowerPoint</Application>
  <PresentationFormat>On-screen Show (4:3)</PresentationFormat>
  <Paragraphs>986</Paragraphs>
  <Slides>112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Wingdings</vt:lpstr>
      <vt:lpstr>Times New Roman</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PERSONAL BARRIERS </vt:lpstr>
      <vt:lpstr>TECHNICAL OR MECHANICAL BARRIERS </vt:lpstr>
      <vt:lpstr>ORGANIZATIONAL BARRIERS </vt:lpstr>
      <vt:lpstr>MEASURES TO OVERCOME BARRIERS </vt:lpstr>
      <vt:lpstr>LEADERSHIP</vt:lpstr>
      <vt:lpstr>Slide 37</vt:lpstr>
      <vt:lpstr>Slide 38</vt:lpstr>
      <vt:lpstr>NATURE AND CHARACTERISTICS OF LEADERSHIP</vt:lpstr>
      <vt:lpstr>FUNCTIONS OF LEADERSHIP</vt:lpstr>
      <vt:lpstr>Slide 41</vt:lpstr>
      <vt:lpstr>QUALITIES OF A LEADER</vt:lpstr>
      <vt:lpstr>Slide 43</vt:lpstr>
      <vt:lpstr>Slide 44</vt:lpstr>
      <vt:lpstr>FUNCTIONS OF A LEADER</vt:lpstr>
      <vt:lpstr>FUNCTIONS OF A LEADER</vt:lpstr>
      <vt:lpstr>DIFFERENT KINDS OF LEADERSHIP STYLES</vt:lpstr>
      <vt:lpstr>AUTOCRATIC</vt:lpstr>
      <vt:lpstr>AUTOCRATIC</vt:lpstr>
      <vt:lpstr>AUTOCRATIC</vt:lpstr>
      <vt:lpstr>DEMOCRATIC</vt:lpstr>
      <vt:lpstr>DEMOCRATIC</vt:lpstr>
      <vt:lpstr>Slide 53</vt:lpstr>
      <vt:lpstr>LAISSEZ FAIRE LEADER</vt:lpstr>
      <vt:lpstr>FUNCTIONAL LEADER</vt:lpstr>
      <vt:lpstr>INSTITUTIONAL LEADER</vt:lpstr>
      <vt:lpstr>PATERNALISTIC LEADER</vt:lpstr>
      <vt:lpstr>THEORIES ON LEADERSHIP</vt:lpstr>
      <vt:lpstr>TRAIT THEORY</vt:lpstr>
      <vt:lpstr>Slide 60</vt:lpstr>
      <vt:lpstr> BEHAVIOURIAL THEORY</vt:lpstr>
      <vt:lpstr>EVALUATION OF BEHAVIORAL THEORY </vt:lpstr>
      <vt:lpstr>LEADERSHIP STYLES</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Windows User</cp:lastModifiedBy>
  <cp:revision>284</cp:revision>
  <dcterms:created xsi:type="dcterms:W3CDTF">2020-09-30T10:35:52Z</dcterms:created>
  <dcterms:modified xsi:type="dcterms:W3CDTF">2021-10-05T07:16:51Z</dcterms:modified>
</cp:coreProperties>
</file>